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 Luches" initials="DL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9" autoAdjust="0"/>
    <p:restoredTop sz="65882" autoAdjust="0"/>
  </p:normalViewPr>
  <p:slideViewPr>
    <p:cSldViewPr snapToGrid="0">
      <p:cViewPr varScale="1">
        <p:scale>
          <a:sx n="26" d="100"/>
          <a:sy n="26" d="100"/>
        </p:scale>
        <p:origin x="-126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A4FB1-32C3-4F65-81AE-156015B94DD3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4E76E-5A28-44E4-9C51-AE586E2AF52C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9156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6426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Lkjlkjlkj</a:t>
            </a:r>
            <a:endParaRPr lang="en-US" dirty="0" smtClean="0"/>
          </a:p>
          <a:p>
            <a:r>
              <a:rPr lang="en-US" dirty="0" smtClean="0"/>
              <a:t>;</a:t>
            </a:r>
            <a:r>
              <a:rPr lang="en-US" dirty="0" err="1" smtClean="0"/>
              <a:t>lk;lk;lk</a:t>
            </a:r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99494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Lkjlkjlkj</a:t>
            </a:r>
            <a:endParaRPr lang="en-US" dirty="0" smtClean="0"/>
          </a:p>
          <a:p>
            <a:r>
              <a:rPr lang="en-US" dirty="0" smtClean="0"/>
              <a:t>;</a:t>
            </a:r>
            <a:r>
              <a:rPr lang="en-US" dirty="0" err="1" smtClean="0"/>
              <a:t>lk;lk;lk</a:t>
            </a:r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54179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De ce vorbim despre evaluarea</a:t>
            </a:r>
            <a:r>
              <a:rPr lang="ro-RO" baseline="0" dirty="0" smtClean="0"/>
              <a:t> </a:t>
            </a:r>
            <a:r>
              <a:rPr lang="ro-RO" baseline="0" dirty="0" err="1" smtClean="0"/>
              <a:t>universitatilor</a:t>
            </a:r>
            <a:r>
              <a:rPr lang="ro-RO" baseline="0" dirty="0" smtClean="0"/>
              <a:t>? </a:t>
            </a:r>
            <a:r>
              <a:rPr lang="ro-RO" baseline="0" dirty="0" err="1" smtClean="0"/>
              <a:t>Ratiunile</a:t>
            </a:r>
            <a:r>
              <a:rPr lang="ro-RO" baseline="0" dirty="0" smtClean="0"/>
              <a:t> pentru care discutam </a:t>
            </a:r>
            <a:r>
              <a:rPr lang="ro-RO" baseline="0" dirty="0" err="1" smtClean="0"/>
              <a:t>astazi</a:t>
            </a:r>
            <a:r>
              <a:rPr lang="ro-RO" baseline="0" dirty="0" smtClean="0"/>
              <a:t> despre evaluarea </a:t>
            </a:r>
            <a:r>
              <a:rPr lang="ro-RO" baseline="0" dirty="0" err="1" smtClean="0"/>
              <a:t>universitatilor</a:t>
            </a:r>
            <a:r>
              <a:rPr lang="ro-RO" baseline="0" dirty="0" smtClean="0"/>
              <a:t> pot fi multiple. Unii am putea aprecia ca </a:t>
            </a:r>
            <a:r>
              <a:rPr lang="ro-RO" baseline="0" dirty="0" err="1" smtClean="0"/>
              <a:t>piata</a:t>
            </a:r>
            <a:r>
              <a:rPr lang="ro-RO" baseline="0" dirty="0" smtClean="0"/>
              <a:t> </a:t>
            </a:r>
            <a:r>
              <a:rPr lang="ro-RO" baseline="0" dirty="0" err="1" smtClean="0"/>
              <a:t>educationala</a:t>
            </a:r>
            <a:r>
              <a:rPr lang="ro-RO" baseline="0" dirty="0" smtClean="0"/>
              <a:t> a </a:t>
            </a:r>
            <a:r>
              <a:rPr lang="ro-RO" baseline="0" dirty="0" err="1" smtClean="0"/>
              <a:t>invatamantului</a:t>
            </a:r>
            <a:r>
              <a:rPr lang="ro-RO" baseline="0" dirty="0" smtClean="0"/>
              <a:t> superior devine din ce in ce mai limitata, </a:t>
            </a:r>
            <a:r>
              <a:rPr lang="ro-RO" baseline="0" dirty="0" err="1" smtClean="0"/>
              <a:t>numarul</a:t>
            </a:r>
            <a:r>
              <a:rPr lang="ro-RO" baseline="0" dirty="0" smtClean="0"/>
              <a:t> </a:t>
            </a:r>
            <a:r>
              <a:rPr lang="ro-RO" baseline="0" dirty="0" err="1" smtClean="0"/>
              <a:t>studentilor</a:t>
            </a:r>
            <a:r>
              <a:rPr lang="ro-RO" baseline="0" dirty="0" smtClean="0"/>
              <a:t> poate </a:t>
            </a:r>
            <a:r>
              <a:rPr lang="ro-RO" baseline="0" dirty="0" err="1" smtClean="0"/>
              <a:t>inregistra</a:t>
            </a:r>
            <a:r>
              <a:rPr lang="ro-RO" baseline="0" dirty="0" smtClean="0"/>
              <a:t> un trend descendent, angajatorii si mediul socioeconomic </a:t>
            </a:r>
            <a:r>
              <a:rPr lang="ro-RO" baseline="0" dirty="0" err="1" smtClean="0"/>
              <a:t>devind</a:t>
            </a:r>
            <a:r>
              <a:rPr lang="ro-RO" baseline="0" dirty="0" smtClean="0"/>
              <a:t> </a:t>
            </a:r>
            <a:r>
              <a:rPr lang="ro-RO" baseline="0" dirty="0" err="1" smtClean="0"/>
              <a:t>rezervati</a:t>
            </a:r>
            <a:r>
              <a:rPr lang="ro-RO" baseline="0" dirty="0" smtClean="0"/>
              <a:t> cu privire la </a:t>
            </a:r>
            <a:r>
              <a:rPr lang="en-US" baseline="0" dirty="0" smtClean="0"/>
              <a:t>“</a:t>
            </a:r>
            <a:r>
              <a:rPr lang="en-US" baseline="0" dirty="0" err="1" smtClean="0"/>
              <a:t>calitatea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absolventilor</a:t>
            </a:r>
            <a:r>
              <a:rPr lang="en-US" baseline="0" dirty="0" smtClean="0"/>
              <a:t>”</a:t>
            </a:r>
            <a:r>
              <a:rPr lang="ro-RO" baseline="0" dirty="0" smtClean="0"/>
              <a:t> si  exercita presiuni in ce in mai ridicate cu privire la nevoile proprii de </a:t>
            </a:r>
            <a:r>
              <a:rPr lang="ro-RO" baseline="0" dirty="0" err="1" smtClean="0"/>
              <a:t>forta</a:t>
            </a:r>
            <a:r>
              <a:rPr lang="ro-RO" baseline="0" dirty="0" smtClean="0"/>
              <a:t> de munca, </a:t>
            </a:r>
            <a:r>
              <a:rPr lang="ro-RO" baseline="0" dirty="0" err="1" smtClean="0"/>
              <a:t>altii</a:t>
            </a:r>
            <a:r>
              <a:rPr lang="ro-RO" baseline="0" dirty="0" smtClean="0"/>
              <a:t> </a:t>
            </a:r>
            <a:r>
              <a:rPr lang="ro-RO" baseline="0" dirty="0" err="1" smtClean="0"/>
              <a:t>apreciaza</a:t>
            </a:r>
            <a:r>
              <a:rPr lang="ro-RO" baseline="0" dirty="0" smtClean="0"/>
              <a:t> ca resursele sunt din ce in ce mai limitate iar </a:t>
            </a:r>
            <a:r>
              <a:rPr lang="ro-RO" baseline="0" dirty="0" err="1" smtClean="0"/>
              <a:t>piata</a:t>
            </a:r>
            <a:r>
              <a:rPr lang="ro-RO" baseline="0" dirty="0" smtClean="0"/>
              <a:t> </a:t>
            </a:r>
            <a:r>
              <a:rPr lang="ro-RO" baseline="0" dirty="0" err="1" smtClean="0"/>
              <a:t>concurentiala</a:t>
            </a:r>
            <a:r>
              <a:rPr lang="ro-RO" baseline="0" dirty="0" smtClean="0"/>
              <a:t> va discrimina intre </a:t>
            </a:r>
            <a:r>
              <a:rPr lang="ro-RO" baseline="0" dirty="0" err="1" smtClean="0"/>
              <a:t>ofertantii</a:t>
            </a:r>
            <a:r>
              <a:rPr lang="ro-RO" baseline="0" dirty="0" smtClean="0"/>
              <a:t> de </a:t>
            </a:r>
            <a:r>
              <a:rPr lang="ro-RO" baseline="0" dirty="0" err="1" smtClean="0"/>
              <a:t>educatie</a:t>
            </a:r>
            <a:r>
              <a:rPr lang="ro-RO" baseline="0" dirty="0" smtClean="0"/>
              <a:t> superioara.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3 motive </a:t>
            </a:r>
            <a:r>
              <a:rPr lang="en-US" baseline="0" dirty="0" err="1" smtClean="0"/>
              <a:t>pentru</a:t>
            </a:r>
            <a:r>
              <a:rPr lang="en-US" baseline="0" dirty="0" smtClean="0"/>
              <a:t> care s-a recurs la </a:t>
            </a:r>
            <a:r>
              <a:rPr lang="en-US" baseline="0" dirty="0" err="1" smtClean="0"/>
              <a:t>evaluarea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universitatilor</a:t>
            </a:r>
            <a:r>
              <a:rPr lang="en-US" baseline="0" dirty="0" smtClean="0"/>
              <a:t>:</a:t>
            </a:r>
          </a:p>
          <a:p>
            <a:pPr marL="228600" indent="-228600">
              <a:buAutoNum type="arabicPeriod"/>
            </a:pPr>
            <a:r>
              <a:rPr lang="en-US" baseline="0" dirty="0" err="1" smtClean="0"/>
              <a:t>Aparitia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invatamantului</a:t>
            </a:r>
            <a:r>
              <a:rPr lang="en-US" baseline="0" dirty="0" smtClean="0"/>
              <a:t> superior </a:t>
            </a:r>
            <a:r>
              <a:rPr lang="en-US" baseline="0" dirty="0" err="1" smtClean="0"/>
              <a:t>privat</a:t>
            </a:r>
            <a:r>
              <a:rPr lang="en-US" baseline="0" dirty="0" smtClean="0"/>
              <a:t> in Romania – L88/1993 – </a:t>
            </a:r>
            <a:r>
              <a:rPr lang="en-US" baseline="0" dirty="0" err="1" smtClean="0"/>
              <a:t>infiintarea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Consiliul</a:t>
            </a:r>
            <a:r>
              <a:rPr lang="en-US" baseline="0" dirty="0" smtClean="0"/>
              <a:t> National de </a:t>
            </a:r>
            <a:r>
              <a:rPr lang="en-US" baseline="0" dirty="0" err="1" smtClean="0"/>
              <a:t>Evaluare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Academica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Acreditare</a:t>
            </a:r>
            <a:r>
              <a:rPr lang="en-US" baseline="0" dirty="0" smtClean="0"/>
              <a:t> – </a:t>
            </a:r>
            <a:r>
              <a:rPr lang="en-US" baseline="0" dirty="0" err="1" smtClean="0"/>
              <a:t>reglementeaza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aparitia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univ</a:t>
            </a:r>
            <a:r>
              <a:rPr lang="en-US" baseline="0" dirty="0" smtClean="0"/>
              <a:t> private</a:t>
            </a:r>
          </a:p>
          <a:p>
            <a:pPr marL="228600" indent="-228600">
              <a:buAutoNum type="arabicPeriod"/>
            </a:pPr>
            <a:r>
              <a:rPr lang="en-US" baseline="0" dirty="0" err="1" smtClean="0"/>
              <a:t>Procesul</a:t>
            </a:r>
            <a:r>
              <a:rPr lang="en-US" baseline="0" dirty="0" smtClean="0"/>
              <a:t> Bologna – </a:t>
            </a:r>
            <a:r>
              <a:rPr lang="en-US" baseline="0" dirty="0" err="1" smtClean="0"/>
              <a:t>aderarea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Romaniei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sitemul</a:t>
            </a:r>
            <a:r>
              <a:rPr lang="en-US" baseline="0" dirty="0" smtClean="0"/>
              <a:t> European de </a:t>
            </a:r>
            <a:r>
              <a:rPr lang="en-US" baseline="0" dirty="0" err="1" smtClean="0"/>
              <a:t>invatamat</a:t>
            </a:r>
            <a:r>
              <a:rPr lang="en-US" baseline="0" dirty="0" smtClean="0"/>
              <a:t> superior – </a:t>
            </a:r>
            <a:r>
              <a:rPr lang="en-US" baseline="0" dirty="0" err="1" smtClean="0"/>
              <a:t>organizarea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inv</a:t>
            </a:r>
            <a:r>
              <a:rPr lang="en-US" baseline="0" dirty="0" smtClean="0"/>
              <a:t> sup </a:t>
            </a:r>
            <a:r>
              <a:rPr lang="en-US" baseline="0" dirty="0" err="1" smtClean="0"/>
              <a:t>pe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nivele</a:t>
            </a:r>
            <a:r>
              <a:rPr lang="en-US" baseline="0" dirty="0" smtClean="0"/>
              <a:t>, in 2005 se </a:t>
            </a:r>
            <a:r>
              <a:rPr lang="en-US" baseline="0" dirty="0" err="1" smtClean="0"/>
              <a:t>infinteaza</a:t>
            </a:r>
            <a:r>
              <a:rPr lang="en-US" baseline="0" dirty="0" smtClean="0"/>
              <a:t> ARACIS</a:t>
            </a:r>
          </a:p>
          <a:p>
            <a:pPr marL="228600" indent="-228600">
              <a:buAutoNum type="arabicPeriod"/>
            </a:pPr>
            <a:r>
              <a:rPr lang="en-US" baseline="0" dirty="0" err="1" smtClean="0"/>
              <a:t>Prevenirea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plagiatului</a:t>
            </a:r>
            <a:r>
              <a:rPr lang="en-US" baseline="0" dirty="0" smtClean="0"/>
              <a:t>, a </a:t>
            </a:r>
            <a:r>
              <a:rPr lang="en-US" baseline="0" dirty="0" err="1" smtClean="0"/>
              <a:t>malpraxisului</a:t>
            </a:r>
            <a:r>
              <a:rPr lang="en-US" baseline="0" dirty="0" smtClean="0"/>
              <a:t> academic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promovarea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deontologiiei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profesionale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educatie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inv</a:t>
            </a:r>
            <a:r>
              <a:rPr lang="en-US" baseline="0" dirty="0" smtClean="0"/>
              <a:t> sup)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cercetare</a:t>
            </a:r>
            <a:r>
              <a:rPr lang="en-US" baseline="0" dirty="0" smtClean="0"/>
              <a:t> </a:t>
            </a:r>
            <a:endParaRPr lang="ro-RO" baseline="0" dirty="0" smtClean="0"/>
          </a:p>
          <a:p>
            <a:r>
              <a:rPr lang="ro-RO" baseline="0" dirty="0" smtClean="0"/>
              <a:t> </a:t>
            </a:r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85386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Pol</a:t>
            </a:r>
            <a:r>
              <a:rPr lang="ro-RO" baseline="0" dirty="0" smtClean="0"/>
              <a:t> de </a:t>
            </a:r>
            <a:r>
              <a:rPr lang="ro-RO" baseline="0" dirty="0" err="1" smtClean="0"/>
              <a:t>asig</a:t>
            </a:r>
            <a:r>
              <a:rPr lang="ro-RO" baseline="0" dirty="0" smtClean="0"/>
              <a:t> </a:t>
            </a:r>
            <a:r>
              <a:rPr lang="ro-RO" baseline="0" dirty="0" err="1" smtClean="0"/>
              <a:t>calitatii</a:t>
            </a:r>
            <a:r>
              <a:rPr lang="ro-RO" baseline="0" dirty="0" smtClean="0"/>
              <a:t> a fost reglementata de L88/1993 si apoi de Legea </a:t>
            </a:r>
            <a:r>
              <a:rPr lang="ro-RO" baseline="0" dirty="0" err="1" smtClean="0"/>
              <a:t>asig</a:t>
            </a:r>
            <a:r>
              <a:rPr lang="ro-RO" baseline="0" dirty="0" smtClean="0"/>
              <a:t> </a:t>
            </a:r>
            <a:r>
              <a:rPr lang="ro-RO" baseline="0" dirty="0" err="1" smtClean="0"/>
              <a:t>calit</a:t>
            </a:r>
            <a:r>
              <a:rPr lang="ro-RO" baseline="0" dirty="0" smtClean="0"/>
              <a:t> in </a:t>
            </a:r>
            <a:r>
              <a:rPr lang="ro-RO" baseline="0" dirty="0" err="1" smtClean="0"/>
              <a:t>inv</a:t>
            </a:r>
            <a:r>
              <a:rPr lang="ro-RO" baseline="0" dirty="0" smtClean="0"/>
              <a:t> </a:t>
            </a:r>
            <a:r>
              <a:rPr lang="ro-RO" baseline="0" dirty="0" err="1" smtClean="0"/>
              <a:t>sup</a:t>
            </a:r>
            <a:r>
              <a:rPr lang="ro-RO" baseline="0" dirty="0" smtClean="0"/>
              <a:t> – 2006.</a:t>
            </a:r>
          </a:p>
          <a:p>
            <a:r>
              <a:rPr lang="ro-RO" baseline="0" dirty="0" smtClean="0"/>
              <a:t>Clasificarea </a:t>
            </a:r>
            <a:r>
              <a:rPr lang="ro-RO" baseline="0" dirty="0" err="1" smtClean="0"/>
              <a:t>institutionala</a:t>
            </a:r>
            <a:r>
              <a:rPr lang="ro-RO" baseline="0" dirty="0" smtClean="0"/>
              <a:t>: cat1. </a:t>
            </a:r>
            <a:r>
              <a:rPr lang="ro-RO" baseline="0" dirty="0" err="1" smtClean="0"/>
              <a:t>univ</a:t>
            </a:r>
            <a:r>
              <a:rPr lang="ro-RO" baseline="0" dirty="0" smtClean="0"/>
              <a:t> de cercetare avansata si educație; cat 2 univ. de </a:t>
            </a:r>
            <a:r>
              <a:rPr lang="ro-RO" baseline="0" dirty="0" err="1" smtClean="0"/>
              <a:t>educatie</a:t>
            </a:r>
            <a:r>
              <a:rPr lang="ro-RO" baseline="0" dirty="0" smtClean="0"/>
              <a:t> si cercetare </a:t>
            </a:r>
            <a:r>
              <a:rPr lang="ro-RO" baseline="0" dirty="0" err="1" smtClean="0"/>
              <a:t>stiintifica</a:t>
            </a:r>
            <a:r>
              <a:rPr lang="ro-RO" baseline="0" dirty="0" smtClean="0"/>
              <a:t>, respectiv </a:t>
            </a:r>
            <a:r>
              <a:rPr lang="ro-RO" baseline="0" dirty="0" err="1" smtClean="0"/>
              <a:t>univ</a:t>
            </a:r>
            <a:r>
              <a:rPr lang="ro-RO" baseline="0" dirty="0" smtClean="0"/>
              <a:t> de </a:t>
            </a:r>
            <a:r>
              <a:rPr lang="ro-RO" baseline="0" dirty="0" err="1" smtClean="0"/>
              <a:t>educatie</a:t>
            </a:r>
            <a:r>
              <a:rPr lang="ro-RO" baseline="0" dirty="0" smtClean="0"/>
              <a:t> si </a:t>
            </a:r>
            <a:r>
              <a:rPr lang="ro-RO" baseline="0" dirty="0" err="1" smtClean="0"/>
              <a:t>creatie</a:t>
            </a:r>
            <a:r>
              <a:rPr lang="ro-RO" baseline="0" dirty="0" smtClean="0"/>
              <a:t> artistica; cat 3. </a:t>
            </a:r>
            <a:r>
              <a:rPr lang="ro-RO" baseline="0" dirty="0" err="1" smtClean="0"/>
              <a:t>univ</a:t>
            </a:r>
            <a:r>
              <a:rPr lang="ro-RO" baseline="0" dirty="0" smtClean="0"/>
              <a:t> centrate pe </a:t>
            </a:r>
            <a:r>
              <a:rPr lang="ro-RO" baseline="0" dirty="0" err="1" smtClean="0"/>
              <a:t>educatie</a:t>
            </a:r>
            <a:endParaRPr lang="ro-RO" baseline="0" dirty="0" smtClean="0"/>
          </a:p>
          <a:p>
            <a:endParaRPr lang="ro-RO" baseline="0" dirty="0" smtClean="0"/>
          </a:p>
          <a:p>
            <a:r>
              <a:rPr lang="ro-RO" baseline="0" dirty="0" smtClean="0"/>
              <a:t>Abilitarea a fost reglementata abia in 2011</a:t>
            </a:r>
          </a:p>
          <a:p>
            <a:endParaRPr lang="ro-RO" baseline="0" dirty="0" smtClean="0"/>
          </a:p>
          <a:p>
            <a:r>
              <a:rPr lang="ro-RO" baseline="0" dirty="0" smtClean="0"/>
              <a:t>Componentele acreditarii: capacitatea </a:t>
            </a:r>
            <a:r>
              <a:rPr lang="ro-RO" baseline="0" dirty="0" err="1" smtClean="0"/>
              <a:t>institutionala</a:t>
            </a:r>
            <a:r>
              <a:rPr lang="ro-RO" baseline="0" dirty="0" smtClean="0"/>
              <a:t>, eficacitatea </a:t>
            </a:r>
            <a:r>
              <a:rPr lang="ro-RO" baseline="0" dirty="0" err="1" smtClean="0"/>
              <a:t>educationala</a:t>
            </a:r>
            <a:r>
              <a:rPr lang="ro-RO" baseline="0" dirty="0" smtClean="0"/>
              <a:t>, managementul </a:t>
            </a:r>
            <a:r>
              <a:rPr lang="ro-RO" baseline="0" dirty="0" err="1" smtClean="0"/>
              <a:t>calitatii</a:t>
            </a:r>
            <a:endParaRPr lang="ro-RO" baseline="0" dirty="0" smtClean="0"/>
          </a:p>
          <a:p>
            <a:endParaRPr lang="ro-RO" baseline="0" dirty="0" smtClean="0"/>
          </a:p>
          <a:p>
            <a:r>
              <a:rPr lang="ro-RO" baseline="0" dirty="0" smtClean="0"/>
              <a:t>Criterii, standarde, indicatori de performanta</a:t>
            </a:r>
          </a:p>
          <a:p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70776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3270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UBB: 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Centrul de Dezvoltare Universitară şi Management al Calităţii</a:t>
            </a:r>
            <a:endParaRPr lang="ro-R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o-R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UAIC: Serviciul pentru Asigurarea </a:t>
            </a:r>
            <a:r>
              <a:rPr lang="ro-RO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Calitatii</a:t>
            </a:r>
            <a:endParaRPr lang="ro-R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o-R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UB: DMC</a:t>
            </a:r>
          </a:p>
          <a:p>
            <a:endParaRPr lang="ro-R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o-R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Analize ale standardelor</a:t>
            </a:r>
            <a:r>
              <a:rPr lang="ro-RO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specifice ale comisiilor de specialitate</a:t>
            </a:r>
          </a:p>
          <a:p>
            <a:endParaRPr lang="ro-RO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o-RO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07660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UBB: 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Centrul de Dezvoltare Universitară şi Management al Calităţii</a:t>
            </a:r>
            <a:endParaRPr lang="ro-R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o-R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UAIC: Serviciul pentru Asigurarea </a:t>
            </a:r>
            <a:r>
              <a:rPr lang="ro-RO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Calitatii</a:t>
            </a:r>
            <a:endParaRPr lang="ro-R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o-R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UB: DMC</a:t>
            </a:r>
          </a:p>
          <a:p>
            <a:endParaRPr lang="ro-R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o-R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Analize ale standardelor</a:t>
            </a:r>
            <a:r>
              <a:rPr lang="ro-RO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specifice ale comisiilor de specialitate</a:t>
            </a:r>
          </a:p>
          <a:p>
            <a:endParaRPr lang="ro-RO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o-RO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55340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Lkjlkjlkj</a:t>
            </a:r>
            <a:endParaRPr lang="en-US" dirty="0" smtClean="0"/>
          </a:p>
          <a:p>
            <a:r>
              <a:rPr lang="en-US" dirty="0" smtClean="0"/>
              <a:t>;</a:t>
            </a:r>
            <a:r>
              <a:rPr lang="en-US" dirty="0" err="1" smtClean="0"/>
              <a:t>lk;lk;lk</a:t>
            </a:r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6986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dirty="0" smtClean="0"/>
              <a:t>Multa documentație, modificarea criteriilor prea des, accent pe formal s</a:t>
            </a:r>
            <a:endParaRPr lang="en-US" dirty="0" smtClean="0"/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4E76E-5A28-44E4-9C51-AE586E2AF52C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5588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8408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9121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411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3060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6404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6605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6959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5765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6733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9923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6095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59068-6D01-4B0A-A369-6D38FE2326CA}" type="datetimeFigureOut">
              <a:rPr lang="ro-RO" smtClean="0"/>
              <a:t>01.11.2013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A70EB-9002-476B-ACD6-4CDD190B1EA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90773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60043" y="113003"/>
            <a:ext cx="10724222" cy="6642961"/>
            <a:chOff x="560043" y="113003"/>
            <a:chExt cx="10724222" cy="664296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7881" y="6107964"/>
              <a:ext cx="878060" cy="648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7570" y="6107964"/>
              <a:ext cx="3939049" cy="648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0043" y="113003"/>
              <a:ext cx="862983" cy="792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76791" y="113003"/>
              <a:ext cx="1084837" cy="792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522842" y="113003"/>
              <a:ext cx="761423" cy="792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43572" y="1014223"/>
              <a:ext cx="9288000" cy="181868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572596" y="2693643"/>
            <a:ext cx="111150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b="1" dirty="0" err="1"/>
              <a:t>I</a:t>
            </a:r>
            <a:r>
              <a:rPr lang="en-US" sz="4000" b="1" dirty="0" smtClean="0"/>
              <a:t>NSTRUMENTE DE ASIGURARE INTERN</a:t>
            </a:r>
            <a:r>
              <a:rPr lang="ro-RO" sz="4000" b="1" dirty="0" smtClean="0"/>
              <a:t>Ă A CALITĂȚII</a:t>
            </a:r>
            <a:endParaRPr lang="ro-RO" sz="4000" b="1" dirty="0"/>
          </a:p>
        </p:txBody>
      </p:sp>
      <p:pic>
        <p:nvPicPr>
          <p:cNvPr id="16" name="Imagine 1" descr="logo uv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823" y="1299137"/>
            <a:ext cx="19474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5715363" y="4256035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o-RO" sz="1600" b="1" dirty="0" smtClean="0">
                <a:latin typeface="Arial" panose="020B0604020202020204" pitchFamily="34" charset="0"/>
              </a:rPr>
              <a:t>Dr. Daniel LUCHEȘ, </a:t>
            </a:r>
          </a:p>
          <a:p>
            <a:pPr algn="r"/>
            <a:r>
              <a:rPr lang="ro-RO" sz="1600" b="1" dirty="0" smtClean="0">
                <a:latin typeface="Arial" panose="020B0604020202020204" pitchFamily="34" charset="0"/>
              </a:rPr>
              <a:t>Departamentul pentru Managementul Calității</a:t>
            </a:r>
            <a:endParaRPr lang="ro-RO" sz="1600" b="1" dirty="0"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96123" y="5422987"/>
            <a:ext cx="3057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dirty="0">
                <a:latin typeface="Arial" panose="020B0604020202020204" pitchFamily="34" charset="0"/>
              </a:rPr>
              <a:t>1</a:t>
            </a:r>
            <a:r>
              <a:rPr lang="ro-RO" dirty="0" smtClean="0">
                <a:latin typeface="Arial" panose="020B0604020202020204" pitchFamily="34" charset="0"/>
              </a:rPr>
              <a:t> noiembrie 2013, București</a:t>
            </a:r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67881" y="1471671"/>
            <a:ext cx="9097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b="1" dirty="0">
                <a:latin typeface="Helvetica" panose="020B0604020202020204" pitchFamily="34" charset="0"/>
                <a:cs typeface="Helvetica" panose="020B0604020202020204" pitchFamily="34" charset="0"/>
              </a:rPr>
              <a:t>C. Armonizarea instrumentelor de evaluare a universităților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411" y="2072265"/>
            <a:ext cx="1148904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Evaluări prea birocratice, formale, cu volum mare de informație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Accentuarea analizei documentelor fără a interacționa cu actorii principali ai procesului de educație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Frustrarea personalului și a studenților că nu participa la proiectarea unor instrumente adecvate de evaluare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Volatilitate criteriilor de evaluare și inconsecvența </a:t>
            </a: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7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373114" y="2133600"/>
            <a:ext cx="314573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o-RO" b="1" dirty="0"/>
              <a:t>Vă mulțumesc</a:t>
            </a:r>
            <a:r>
              <a:rPr lang="ro-RO" dirty="0"/>
              <a:t>!</a:t>
            </a:r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eaLnBrk="1" hangingPunct="1"/>
            <a:endParaRPr lang="ro-RO" dirty="0"/>
          </a:p>
          <a:p>
            <a:pPr algn="ctr" eaLnBrk="1" hangingPunct="1"/>
            <a:r>
              <a:rPr lang="ro-RO" dirty="0" smtClean="0"/>
              <a:t>dan.luches@dmc.uvt.ro</a:t>
            </a:r>
            <a:endParaRPr lang="ro-RO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515" y="3050013"/>
            <a:ext cx="1852612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64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5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0043" y="2357075"/>
            <a:ext cx="11187952" cy="20313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o-RO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A. Instrumente de evaluare a universităților</a:t>
            </a:r>
          </a:p>
          <a:p>
            <a:pPr>
              <a:lnSpc>
                <a:spcPct val="200000"/>
              </a:lnSpc>
            </a:pPr>
            <a:endParaRPr lang="ro-RO" b="1" dirty="0">
              <a:solidFill>
                <a:srgbClr val="000000"/>
              </a:solidFill>
              <a:latin typeface="Helvetica" panose="020B0604020202020204" pitchFamily="34" charset="0"/>
            </a:endParaRPr>
          </a:p>
          <a:p>
            <a:r>
              <a:rPr lang="ro-RO" b="1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B. Instrumente de evaluare dezvoltate de universității – Universitatea de Vest din Timișoara</a:t>
            </a:r>
          </a:p>
          <a:p>
            <a:endParaRPr lang="ro-RO" b="1" dirty="0" smtClean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ro-RO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C. Armonizarea instrumentelor de evaluare a universităților</a:t>
            </a:r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2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60043" y="1471671"/>
            <a:ext cx="4916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A. Instrumente de evaluare a universităților</a:t>
            </a:r>
          </a:p>
        </p:txBody>
      </p:sp>
      <p:sp>
        <p:nvSpPr>
          <p:cNvPr id="3" name="Rectangle 2"/>
          <p:cNvSpPr/>
          <p:nvPr/>
        </p:nvSpPr>
        <p:spPr>
          <a:xfrm>
            <a:off x="600330" y="5266206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De ce </a:t>
            </a:r>
            <a:r>
              <a:rPr lang="en-US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“</a:t>
            </a:r>
            <a:r>
              <a:rPr lang="en-US" b="1" i="0" dirty="0" err="1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evaluarea</a:t>
            </a:r>
            <a:r>
              <a:rPr lang="en-US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 </a:t>
            </a:r>
            <a:r>
              <a:rPr lang="en-US" b="1" i="0" dirty="0" err="1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universit</a:t>
            </a:r>
            <a:r>
              <a:rPr lang="ro-RO" b="1" dirty="0" err="1" smtClean="0">
                <a:solidFill>
                  <a:srgbClr val="000000"/>
                </a:solidFill>
                <a:latin typeface="Helvetica" panose="020B0604020202020204" pitchFamily="34" charset="0"/>
              </a:rPr>
              <a:t>ăților</a:t>
            </a:r>
            <a:r>
              <a:rPr lang="en-US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”</a:t>
            </a:r>
            <a:r>
              <a:rPr lang="ro-RO" b="1" i="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 ?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278512" y="3125725"/>
            <a:ext cx="9479028" cy="1299632"/>
            <a:chOff x="1617952" y="3288902"/>
            <a:chExt cx="8483058" cy="2117455"/>
          </a:xfrm>
        </p:grpSpPr>
        <p:sp>
          <p:nvSpPr>
            <p:cNvPr id="4" name="TextBox 3"/>
            <p:cNvSpPr txBox="1"/>
            <p:nvPr/>
          </p:nvSpPr>
          <p:spPr>
            <a:xfrm rot="19271717">
              <a:off x="1617952" y="3691669"/>
              <a:ext cx="44735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o-RO" sz="2800" b="1" dirty="0" smtClean="0">
                  <a:solidFill>
                    <a:srgbClr val="FF0000"/>
                  </a:solidFill>
                  <a:latin typeface="Bodoni MT Black" panose="02070A03080606020203" pitchFamily="18" charset="0"/>
                </a:rPr>
                <a:t>Autorizare</a:t>
              </a:r>
              <a:r>
                <a:rPr lang="ro-RO" sz="2800" b="1" dirty="0" smtClean="0">
                  <a:solidFill>
                    <a:srgbClr val="FF0000"/>
                  </a:solidFill>
                </a:rPr>
                <a:t> de funcționare</a:t>
              </a:r>
              <a:endParaRPr lang="ro-RO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393177">
              <a:off x="6132873" y="3970870"/>
              <a:ext cx="2109421" cy="802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o-RO" sz="2600" b="1" dirty="0" smtClean="0">
                  <a:solidFill>
                    <a:srgbClr val="00B05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Acreditare</a:t>
              </a:r>
              <a:endParaRPr lang="ro-RO" sz="2600" b="1" dirty="0">
                <a:solidFill>
                  <a:srgbClr val="00B050"/>
                </a:solidFill>
                <a:latin typeface="Aharoni" panose="02010803020104030203" pitchFamily="2" charset="-79"/>
                <a:cs typeface="Aharoni" panose="02010803020104030203" pitchFamily="2" charset="-79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729363">
              <a:off x="3137018" y="4195171"/>
              <a:ext cx="61124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o-RO" spc="60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anose="04040905080B02020502" pitchFamily="82" charset="0"/>
                </a:rPr>
                <a:t>Evaluare periodică</a:t>
              </a:r>
              <a:endParaRPr lang="ro-RO" spc="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244763">
              <a:off x="5750139" y="3288902"/>
              <a:ext cx="43508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2800" b="1" i="1" dirty="0" smtClean="0">
                  <a:solidFill>
                    <a:srgbClr val="7030A0"/>
                  </a:solidFill>
                  <a:latin typeface="NSimSun" panose="02010609030101010101" pitchFamily="49" charset="-122"/>
                  <a:ea typeface="NSimSun" panose="02010609030101010101" pitchFamily="49" charset="-122"/>
                </a:rPr>
                <a:t>EVALUARE INSTITUTIONALA</a:t>
              </a:r>
              <a:endParaRPr lang="ro-RO" sz="2800" b="1" i="1" dirty="0">
                <a:solidFill>
                  <a:srgbClr val="7030A0"/>
                </a:solidFill>
                <a:latin typeface="NSimSun" panose="02010609030101010101" pitchFamily="49" charset="-122"/>
                <a:ea typeface="NSimSun" panose="02010609030101010101" pitchFamily="49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20275289">
              <a:off x="4846396" y="5006247"/>
              <a:ext cx="27462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2000" dirty="0">
                  <a:solidFill>
                    <a:srgbClr val="FF33CC"/>
                  </a:solidFill>
                  <a:latin typeface="Wide Latin" panose="020A0A07050505020404" pitchFamily="18" charset="0"/>
                </a:rPr>
                <a:t>a</a:t>
              </a:r>
              <a:r>
                <a:rPr lang="ro-RO" sz="2000" dirty="0" smtClean="0">
                  <a:solidFill>
                    <a:srgbClr val="FF33CC"/>
                  </a:solidFill>
                  <a:latin typeface="Wide Latin" panose="020A0A07050505020404" pitchFamily="18" charset="0"/>
                </a:rPr>
                <a:t>udit intern</a:t>
              </a:r>
              <a:endParaRPr lang="ro-RO" sz="2000" dirty="0">
                <a:solidFill>
                  <a:srgbClr val="FF33CC"/>
                </a:solidFill>
                <a:latin typeface="Wide Latin" panose="020A0A07050505020404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60043" y="1915544"/>
            <a:ext cx="6776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Multitudinea termenilor care vizează procese relativ similare</a:t>
            </a:r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49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6975" y="1194672"/>
            <a:ext cx="9302547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Formularea</a:t>
            </a:r>
            <a:r>
              <a:rPr lang="en-U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politicilor</a:t>
            </a:r>
            <a:r>
              <a:rPr lang="en-U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cu </a:t>
            </a:r>
            <a:r>
              <a:rPr lang="en-US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privire</a:t>
            </a:r>
            <a:r>
              <a:rPr lang="en-US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la </a:t>
            </a:r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învățământul superior / instrumente de evaluare: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Politica cu privire la asigurarea calității: 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evaluarea și acreditarea instituțională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valuarea și acreditarea programelor de studii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valuarea școlilor doctorale</a:t>
            </a: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975" y="3145760"/>
            <a:ext cx="972677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Politica cu privire la clasificarea universităților și ierarhizarea programelor de studii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lasificarea instituțională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erarhizarea programelor de studii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evaluarea instituționala</a:t>
            </a: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975" y="4959275"/>
            <a:ext cx="91294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Politica ce reglementează ocuparea posturilor didactice învățământul superior: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tandarde minimale pentru ocuparea posturilor didactice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standarde pentru abilitare </a:t>
            </a:r>
          </a:p>
          <a:p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79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6975" y="1194672"/>
            <a:ext cx="547457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Exercițiul evaluării în activitățile de cercetare: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valuarea cercetării</a:t>
            </a: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975" y="2559236"/>
            <a:ext cx="874470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Agenții naționale și auditarea secvențială a învățământului superior: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Consiliul de Etica și Management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U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niversitar: audit al comisiilor de etică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Consiliul Național al Cercetării Științifice: audit al cercetării științifice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87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4863" y="2252537"/>
            <a:ext cx="759695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Structuri administrative ale asigurării calității interne în universități:</a:t>
            </a:r>
          </a:p>
          <a:p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ro-RO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Prorector pentru strategie și calitate academică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Departament pentru Managementul Calității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Comisia pentru Evaluarea și Asigurarea Calității – CEAC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Comisii senatoriale pentru asigurarea calității</a:t>
            </a: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588" y="2175107"/>
            <a:ext cx="41115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Manual al calității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Raport de asigurarea calității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Politica de calitate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Evaluări ale programelor de studii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Studii de satisfacție a studenților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Evaluării ale prestației cadrelor didactice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Standardizarea fișelor de disciplină și a planurilor de învățământ sub aspectul conținuturilor, formei și transparenței pentru studenți</a:t>
            </a:r>
            <a:endParaRPr lang="ro-RO" sz="16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Analiza îndeplinirii standardelor minimale pentru ocuparea posturilor didactice și de cercetare</a:t>
            </a:r>
          </a:p>
          <a:p>
            <a:pPr>
              <a:spcAft>
                <a:spcPts val="600"/>
              </a:spcAft>
            </a:pPr>
            <a:endParaRPr lang="ro-RO" sz="1600" dirty="0" smtClean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6616634" y="3098353"/>
            <a:ext cx="279017" cy="17213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Right Arrow 5"/>
          <p:cNvSpPr/>
          <p:nvPr/>
        </p:nvSpPr>
        <p:spPr>
          <a:xfrm>
            <a:off x="7105425" y="3787593"/>
            <a:ext cx="686389" cy="342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7" name="Rectangle 16"/>
          <p:cNvSpPr/>
          <p:nvPr/>
        </p:nvSpPr>
        <p:spPr>
          <a:xfrm>
            <a:off x="453651" y="1133046"/>
            <a:ext cx="1083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b="1" dirty="0">
                <a:solidFill>
                  <a:srgbClr val="000000"/>
                </a:solidFill>
                <a:latin typeface="Helvetica" panose="020B0604020202020204" pitchFamily="34" charset="0"/>
              </a:rPr>
              <a:t>B. Instrumente de evaluare dezvoltate de universității – Universitatea de Vest din Timișoara</a:t>
            </a:r>
          </a:p>
        </p:txBody>
      </p:sp>
    </p:spTree>
    <p:extLst>
      <p:ext uri="{BB962C8B-B14F-4D97-AF65-F5344CB8AC3E}">
        <p14:creationId xmlns:p14="http://schemas.microsoft.com/office/powerpoint/2010/main" val="186722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2715" y="2499071"/>
            <a:ext cx="736505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Structuri administrative ale asigurării calității interne în facultăți:</a:t>
            </a:r>
          </a:p>
          <a:p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ro-RO" b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Comisia pentru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anagementul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alității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Prodecan cu responsabilități în domeniul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alității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Personal didactic cu responsabilități în domeniul calității la nivel de departament</a:t>
            </a:r>
            <a:endParaRPr lang="ro-RO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7497757" y="3462323"/>
            <a:ext cx="240188" cy="152540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6" name="Right Arrow 15"/>
          <p:cNvSpPr/>
          <p:nvPr/>
        </p:nvSpPr>
        <p:spPr>
          <a:xfrm>
            <a:off x="7879052" y="4053602"/>
            <a:ext cx="686389" cy="342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TextBox 8"/>
          <p:cNvSpPr txBox="1"/>
          <p:nvPr/>
        </p:nvSpPr>
        <p:spPr>
          <a:xfrm>
            <a:off x="8583987" y="2864071"/>
            <a:ext cx="3608013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Raport anual de asigurare a calității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Autoevaluări și evaluări colegiale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Evaluări ale prestației academice și discutarea rezultatelor cu titularii de disciplină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Analize ale planurilor de învățământ 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Analize ale standardelor specifice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Auditul intern al programelor de studii</a:t>
            </a:r>
          </a:p>
          <a:p>
            <a:pPr>
              <a:spcAft>
                <a:spcPts val="600"/>
              </a:spcAft>
            </a:pPr>
            <a:r>
              <a:rPr lang="ro-RO" sz="1600" dirty="0" smtClean="0">
                <a:solidFill>
                  <a:srgbClr val="0070C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Monitorizarea transparenței și a accesului studenților la planuri de învățământ, fișe de disciplina</a:t>
            </a:r>
            <a:endParaRPr lang="ro-RO" sz="160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3651" y="1133046"/>
            <a:ext cx="1083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b="1" dirty="0">
                <a:solidFill>
                  <a:srgbClr val="000000"/>
                </a:solidFill>
                <a:latin typeface="Helvetica" panose="020B0604020202020204" pitchFamily="34" charset="0"/>
              </a:rPr>
              <a:t>B. Instrumente de evaluare dezvoltate de universității – </a:t>
            </a:r>
            <a:r>
              <a:rPr lang="ro-RO" b="1" dirty="0">
                <a:solidFill>
                  <a:srgbClr val="0070C0"/>
                </a:solidFill>
                <a:latin typeface="Helvetica" panose="020B0604020202020204" pitchFamily="34" charset="0"/>
              </a:rPr>
              <a:t>Universitatea de Vest din Timișoara</a:t>
            </a:r>
          </a:p>
        </p:txBody>
      </p:sp>
    </p:spTree>
    <p:extLst>
      <p:ext uri="{BB962C8B-B14F-4D97-AF65-F5344CB8AC3E}">
        <p14:creationId xmlns:p14="http://schemas.microsoft.com/office/powerpoint/2010/main" val="177510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881" y="6107964"/>
            <a:ext cx="878060" cy="6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570" y="6107964"/>
            <a:ext cx="3939049" cy="6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043" y="113003"/>
            <a:ext cx="862983" cy="7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0515" y="113003"/>
            <a:ext cx="1084837" cy="792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2842" y="113003"/>
            <a:ext cx="761423" cy="79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9489" y="905003"/>
            <a:ext cx="7354081" cy="144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3651" y="1133046"/>
            <a:ext cx="10830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Experiențe în sfera asigurării interne a calității Universitatea </a:t>
            </a:r>
            <a:r>
              <a:rPr lang="ro-RO" b="1" dirty="0">
                <a:solidFill>
                  <a:srgbClr val="000000"/>
                </a:solidFill>
                <a:latin typeface="Helvetica" panose="020B0604020202020204" pitchFamily="34" charset="0"/>
              </a:rPr>
              <a:t>de Vest din Timișoara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0028" y="1535292"/>
            <a:ext cx="1151300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Regulament de elaborarea planurilor de 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învățământ (competențe transversale),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Regulament cu privire la elaborarea statelor de 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funcții, Regulament pentru recunoașterea activităților de voluntariat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Standardizarea activităților curente și întocmirea de proceduri pentru activitățile </a:t>
            </a:r>
            <a:r>
              <a:rPr lang="ro-RO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procedurabile</a:t>
            </a:r>
            <a:endParaRPr lang="ro-RO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Auditul intern al programelor de studii: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dinamica admiterii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și a 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evoluției nr. de studenți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în primul an de 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studii (cifra de școlarizare, înscriși, </a:t>
            </a: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î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nmatriculați, promovați)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rata de finalizare a programului de studii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voluția numărului de studenți pe categorii de studenți: bugetați, studenți cu taxă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r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ata de </a:t>
            </a:r>
            <a:r>
              <a:rPr lang="ro-RO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încasabilitate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taxelor de studii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structura staff-ului academic: titulari, proiecții, îndeplinire standarde ARACIS, posturi didactice vacante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olitică de recrutare și retenție a absolvenților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ro-RO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naliza planurilor de învățământ și respectarea standardelor specifice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ro-RO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35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F2AC593F-947A-46EF-A444-DF210687AE9D}" vid="{3D7B378F-AC4D-4952-8B09-3FF3DDDCC4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881</Words>
  <Application>Microsoft Office PowerPoint</Application>
  <PresentationFormat>Custom</PresentationFormat>
  <Paragraphs>136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Luches</dc:creator>
  <cp:lastModifiedBy>Mario Ruse</cp:lastModifiedBy>
  <cp:revision>41</cp:revision>
  <dcterms:created xsi:type="dcterms:W3CDTF">2013-10-31T14:37:12Z</dcterms:created>
  <dcterms:modified xsi:type="dcterms:W3CDTF">2013-11-01T14:30:27Z</dcterms:modified>
</cp:coreProperties>
</file>