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9" r:id="rId3"/>
    <p:sldId id="267" r:id="rId4"/>
    <p:sldId id="266" r:id="rId5"/>
    <p:sldId id="271" r:id="rId6"/>
    <p:sldId id="270" r:id="rId7"/>
    <p:sldId id="272" r:id="rId8"/>
    <p:sldId id="273" r:id="rId9"/>
    <p:sldId id="274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19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5E96C-C6F5-E14E-B372-4039776812F6}" type="datetime1">
              <a:rPr lang="en-GB" smtClean="0"/>
              <a:t>31/10/2013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C64A4-F94D-794A-B339-20498EA034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077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0C456-6DEB-6041-836F-1F490E96C46C}" type="datetime1">
              <a:rPr lang="en-GB" smtClean="0"/>
              <a:t>31/10/2013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ABF42-EFD2-CC4F-8311-CF06C4198A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406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6264" y="465269"/>
            <a:ext cx="3127081" cy="3135181"/>
          </a:xfrm>
        </p:spPr>
        <p:txBody>
          <a:bodyPr/>
          <a:lstStyle>
            <a:lvl1pPr>
              <a:defRPr b="1">
                <a:solidFill>
                  <a:schemeClr val="accent6">
                    <a:lumMod val="50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1938" y="3861627"/>
            <a:ext cx="3695347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4C0CE-FCC7-0C41-A832-7EFE5E1342F7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74588" y="5765333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984807"/>
                </a:solidFill>
              </a:defRPr>
            </a:lvl1pPr>
          </a:lstStyle>
          <a:p>
            <a:fld id="{69430824-E35E-0A49-976C-C6AD0B3F07D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41" y="12828"/>
            <a:ext cx="4591594" cy="6858000"/>
          </a:xfrm>
          <a:prstGeom prst="rect">
            <a:avLst/>
          </a:prstGeom>
          <a:ln w="19050" cmpd="sng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Rectangle 8"/>
          <p:cNvSpPr/>
          <p:nvPr userDrawn="1"/>
        </p:nvSpPr>
        <p:spPr>
          <a:xfrm flipH="1">
            <a:off x="0" y="6721474"/>
            <a:ext cx="9144000" cy="136525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39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BA0FB-A580-5042-9DB9-A4886ED8AA7D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39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5F8E6-3465-E042-BABA-E20AAAB4BEBE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7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0641-BE0C-4940-8283-B4D7637C9529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r>
              <a:rPr lang="en-US" dirty="0" smtClean="0"/>
              <a:t>/19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 flipH="1">
            <a:off x="0" y="6721474"/>
            <a:ext cx="9144000" cy="136525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7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BE794-B4BB-E54D-8F4E-F619F17B9599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flipH="1">
            <a:off x="0" y="6721474"/>
            <a:ext cx="9144000" cy="136525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02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1081-AADE-9F42-9A75-F6B2BA0197CA}" type="datetime1">
              <a:rPr lang="en-GB" smtClean="0"/>
              <a:t>31/10/2013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486C7-306E-0D4F-904D-84F0F92B1323}" type="datetime1">
              <a:rPr lang="en-GB" smtClean="0"/>
              <a:t>31/10/2013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4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C140-FC02-A942-B2BD-8ABFACF9ABA2}" type="datetime1">
              <a:rPr lang="en-GB" smtClean="0"/>
              <a:t>31/10/2013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24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E2EEA-7790-1640-964F-95851D598B2D}" type="datetime1">
              <a:rPr lang="en-GB" smtClean="0"/>
              <a:t>31/10/2013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1412B-BC87-D54A-BD3E-39C7E4B3D30B}" type="datetime1">
              <a:rPr lang="en-GB" smtClean="0"/>
              <a:t>31/10/2013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9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01DB0-46C2-AE41-840C-ED74261BC9E3}" type="datetime1">
              <a:rPr lang="en-GB" smtClean="0"/>
              <a:t>31/10/2013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73721" cy="6858000"/>
          </a:xfrm>
          <a:prstGeom prst="rect">
            <a:avLst/>
          </a:prstGeom>
          <a:solidFill>
            <a:schemeClr val="accent6"/>
          </a:solidFill>
          <a:ln w="19050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4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98FF8-76C5-8C42-B461-01D8C0AC5331}" type="datetime1">
              <a:rPr lang="en-GB" smtClean="0"/>
              <a:t>31/10/2013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rgbClr val="984807"/>
                </a:solidFill>
              </a:defRPr>
            </a:lvl1pPr>
          </a:lstStyle>
          <a:p>
            <a:fld id="{69430824-E35E-0A49-976C-C6AD0B3F07D1}" type="slidenum">
              <a:rPr lang="en-US" smtClean="0"/>
              <a:pPr/>
              <a:t>‹#›</a:t>
            </a:fld>
            <a:r>
              <a:rPr lang="en-US" dirty="0" smtClean="0"/>
              <a:t>/19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alphaModFix amt="26000"/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16" b="40901"/>
          <a:stretch/>
        </p:blipFill>
        <p:spPr>
          <a:xfrm flipH="1">
            <a:off x="-1" y="2805023"/>
            <a:ext cx="4012327" cy="4052977"/>
          </a:xfrm>
          <a:prstGeom prst="rect">
            <a:avLst/>
          </a:prstGeom>
          <a:ln w="19050" cmpd="sng">
            <a:noFill/>
          </a:ln>
        </p:spPr>
      </p:pic>
    </p:spTree>
    <p:extLst>
      <p:ext uri="{BB962C8B-B14F-4D97-AF65-F5344CB8AC3E}">
        <p14:creationId xmlns:p14="http://schemas.microsoft.com/office/powerpoint/2010/main" val="335243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Meaning of 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Parallel Session 1B</a:t>
            </a:r>
          </a:p>
          <a:p>
            <a:r>
              <a:rPr lang="en-US" dirty="0" smtClean="0"/>
              <a:t>Koen Geven</a:t>
            </a:r>
          </a:p>
          <a:p>
            <a:r>
              <a:rPr lang="en-US" dirty="0" smtClean="0"/>
              <a:t>UEFISCDI Conference</a:t>
            </a:r>
          </a:p>
          <a:p>
            <a:r>
              <a:rPr lang="en-US" dirty="0" smtClean="0"/>
              <a:t>1 November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50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What does it produce?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GB" dirty="0"/>
              <a:t>“</a:t>
            </a:r>
            <a:r>
              <a:rPr lang="en-GB" i="1" dirty="0"/>
              <a:t>our faculty (…) is ranked number 1 in the country</a:t>
            </a:r>
            <a:r>
              <a:rPr lang="en-GB" dirty="0"/>
              <a:t>”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“</a:t>
            </a:r>
            <a:r>
              <a:rPr lang="en-GB" i="1" dirty="0"/>
              <a:t>we became a good practice example</a:t>
            </a:r>
            <a:r>
              <a:rPr lang="en-GB" dirty="0"/>
              <a:t>”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GB" dirty="0"/>
              <a:t>“</a:t>
            </a:r>
            <a:r>
              <a:rPr lang="en-GB" i="1" dirty="0"/>
              <a:t>Things have not progressed much, because there is no punishment and reward. So people don’t react and don’t believe in the importance of it</a:t>
            </a:r>
            <a:r>
              <a:rPr lang="en-GB" dirty="0"/>
              <a:t>”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10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9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What are the boundaries?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Passive resistance, visible in:</a:t>
            </a:r>
          </a:p>
          <a:p>
            <a:endParaRPr lang="en-US" dirty="0"/>
          </a:p>
          <a:p>
            <a:r>
              <a:rPr lang="en-US" dirty="0" smtClean="0"/>
              <a:t>Lack of follow-up</a:t>
            </a:r>
          </a:p>
          <a:p>
            <a:endParaRPr lang="en-US" dirty="0" smtClean="0"/>
          </a:p>
          <a:p>
            <a:r>
              <a:rPr lang="en-US" dirty="0" smtClean="0"/>
              <a:t>Many policy-changes</a:t>
            </a:r>
          </a:p>
          <a:p>
            <a:endParaRPr lang="en-US" dirty="0"/>
          </a:p>
          <a:p>
            <a:r>
              <a:rPr lang="en-US" dirty="0" smtClean="0"/>
              <a:t>Questions about resources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11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2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Discourse works on people’s minds</a:t>
            </a:r>
          </a:p>
          <a:p>
            <a:endParaRPr lang="en-US" dirty="0"/>
          </a:p>
          <a:p>
            <a:r>
              <a:rPr lang="en-US" dirty="0" smtClean="0"/>
              <a:t>Both policies and resistance use the same language</a:t>
            </a:r>
          </a:p>
          <a:p>
            <a:endParaRPr lang="en-US" dirty="0"/>
          </a:p>
          <a:p>
            <a:r>
              <a:rPr lang="en-US" dirty="0" smtClean="0"/>
              <a:t>This discourse distracts from substantial reflection on scientific research and teaching.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12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69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WALL STREET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68000"/>
          </a:blip>
          <a:srcRect t="13336" b="13336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2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51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Meaning of ‘quality’ is socially constructed</a:t>
            </a:r>
          </a:p>
          <a:p>
            <a:endParaRPr lang="en-US" dirty="0" smtClean="0"/>
          </a:p>
          <a:p>
            <a:r>
              <a:rPr lang="en-US" dirty="0" smtClean="0"/>
              <a:t>Quality cultures exist (they cannot be created</a:t>
            </a:r>
            <a:r>
              <a:rPr lang="en-US" dirty="0" smtClean="0"/>
              <a:t>), </a:t>
            </a:r>
            <a:r>
              <a:rPr lang="en-US" dirty="0" smtClean="0"/>
              <a:t>but they can be </a:t>
            </a:r>
            <a:r>
              <a:rPr lang="en-US" dirty="0" err="1" smtClean="0"/>
              <a:t>analysed</a:t>
            </a:r>
            <a:r>
              <a:rPr lang="en-US" dirty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And </a:t>
            </a:r>
            <a:r>
              <a:rPr lang="en-US" dirty="0" smtClean="0"/>
              <a:t>‘quality culture’ can </a:t>
            </a:r>
            <a:r>
              <a:rPr lang="en-US" dirty="0" smtClean="0"/>
              <a:t>change over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3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473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Argument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984807"/>
                </a:solidFill>
              </a:rPr>
              <a:t>Quality means scoring high in evaluations</a:t>
            </a:r>
          </a:p>
          <a:p>
            <a:pPr marL="514350" indent="-514350" algn="ctr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What does it </a:t>
            </a:r>
            <a:r>
              <a:rPr lang="en-US" b="1" dirty="0" smtClean="0"/>
              <a:t>signify</a:t>
            </a:r>
            <a:r>
              <a:rPr lang="en-US" dirty="0" smtClean="0"/>
              <a:t>?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What does it </a:t>
            </a:r>
            <a:r>
              <a:rPr lang="en-US" b="1" dirty="0" smtClean="0"/>
              <a:t>lead to</a:t>
            </a:r>
            <a:r>
              <a:rPr lang="en-US" dirty="0" smtClean="0"/>
              <a:t>?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/>
              <a:t>What are the </a:t>
            </a:r>
            <a:r>
              <a:rPr lang="en-US" b="1" dirty="0" smtClean="0"/>
              <a:t>boundaries</a:t>
            </a:r>
            <a:r>
              <a:rPr lang="en-US" dirty="0" smtClean="0"/>
              <a:t>?</a:t>
            </a:r>
            <a:endParaRPr lang="en-US" b="1" dirty="0">
              <a:solidFill>
                <a:srgbClr val="98480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54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and for-profit higher education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and </a:t>
            </a:r>
            <a:r>
              <a:rPr lang="en-US" dirty="0" err="1" smtClean="0"/>
              <a:t>Europeanisation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Quality and plagiarism and corruption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5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6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What does it signify?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“</a:t>
            </a:r>
            <a:r>
              <a:rPr lang="en-GB" dirty="0"/>
              <a:t>[e]</a:t>
            </a:r>
            <a:r>
              <a:rPr lang="en-GB" dirty="0" err="1"/>
              <a:t>ducation</a:t>
            </a:r>
            <a:r>
              <a:rPr lang="en-GB" dirty="0"/>
              <a:t> quality” </a:t>
            </a:r>
            <a:r>
              <a:rPr lang="en-GB" dirty="0" smtClean="0"/>
              <a:t>is </a:t>
            </a:r>
            <a:r>
              <a:rPr lang="en-GB" i="1" dirty="0" smtClean="0"/>
              <a:t>“</a:t>
            </a:r>
            <a:r>
              <a:rPr lang="en-GB" i="1" dirty="0"/>
              <a:t>the set of features of any training program and of any of its providers that </a:t>
            </a:r>
            <a:r>
              <a:rPr lang="en-GB" i="1" dirty="0" err="1"/>
              <a:t>fulfills</a:t>
            </a:r>
            <a:r>
              <a:rPr lang="en-GB" i="1" dirty="0"/>
              <a:t> the expectations of the </a:t>
            </a:r>
            <a:r>
              <a:rPr lang="en-GB" b="1" i="1" dirty="0">
                <a:solidFill>
                  <a:srgbClr val="984807"/>
                </a:solidFill>
              </a:rPr>
              <a:t>beneficiaries</a:t>
            </a:r>
            <a:r>
              <a:rPr lang="en-GB" i="1" dirty="0"/>
              <a:t>, as well as the </a:t>
            </a:r>
            <a:r>
              <a:rPr lang="en-GB" b="1" i="1" dirty="0">
                <a:solidFill>
                  <a:schemeClr val="accent6">
                    <a:lumMod val="50000"/>
                  </a:schemeClr>
                </a:solidFill>
              </a:rPr>
              <a:t>quality standards</a:t>
            </a:r>
            <a:r>
              <a:rPr lang="en-GB" i="1" dirty="0"/>
              <a:t>”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aseline="30000" dirty="0"/>
              <a:t>Law 87/2006 on the approval of the Government Emergency Ordinance No. 75/2005 regarding the education quality assurance, Art. 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6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2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What does it signify?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i="1" dirty="0" smtClean="0"/>
              <a:t>“Sometimes </a:t>
            </a:r>
            <a:r>
              <a:rPr lang="en-GB" i="1" dirty="0"/>
              <a:t>these criteria simply contradict each other: look for example at the ranking process that happened based on the </a:t>
            </a:r>
            <a:r>
              <a:rPr lang="en-GB" i="1" dirty="0" err="1"/>
              <a:t>Funeriu</a:t>
            </a:r>
            <a:r>
              <a:rPr lang="en-GB" i="1" dirty="0"/>
              <a:t> law [01/2011 on National Education]. The criteria that existed there focused on </a:t>
            </a:r>
            <a:r>
              <a:rPr lang="en-GB" b="1" i="1" dirty="0">
                <a:solidFill>
                  <a:srgbClr val="984807"/>
                </a:solidFill>
              </a:rPr>
              <a:t>research, as opposed to teaching and outcomes</a:t>
            </a:r>
            <a:r>
              <a:rPr lang="en-GB" i="1" dirty="0"/>
              <a:t>, and they were even calculated </a:t>
            </a:r>
            <a:r>
              <a:rPr lang="en-GB" b="1" dirty="0">
                <a:solidFill>
                  <a:srgbClr val="984807"/>
                </a:solidFill>
              </a:rPr>
              <a:t>after</a:t>
            </a:r>
            <a:r>
              <a:rPr lang="en-GB" i="1" dirty="0">
                <a:solidFill>
                  <a:srgbClr val="984807"/>
                </a:solidFill>
              </a:rPr>
              <a:t> </a:t>
            </a:r>
            <a:r>
              <a:rPr lang="en-GB" i="1" dirty="0"/>
              <a:t>the evaluation process” (Decision-maker, Associate Professor, Female, RS0105).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7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5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What does it produce? (1)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1497601"/>
              </p:ext>
            </p:extLst>
          </p:nvPr>
        </p:nvGraphicFramePr>
        <p:xfrm>
          <a:off x="457200" y="1600198"/>
          <a:ext cx="8229600" cy="37746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14800"/>
                <a:gridCol w="4114800"/>
              </a:tblGrid>
              <a:tr h="629100">
                <a:tc>
                  <a:txBody>
                    <a:bodyPr/>
                    <a:lstStyle/>
                    <a:p>
                      <a:r>
                        <a:rPr lang="en-GB" sz="2500" b="1" i="1">
                          <a:effectLst/>
                          <a:latin typeface="Calibri"/>
                          <a:cs typeface="Calibri"/>
                        </a:rPr>
                        <a:t>University level </a:t>
                      </a:r>
                      <a:endParaRPr lang="en-US" sz="250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2500" b="1" i="1">
                          <a:effectLst/>
                          <a:latin typeface="Calibri"/>
                          <a:cs typeface="Calibri"/>
                        </a:rPr>
                        <a:t>Faculty and Department level </a:t>
                      </a:r>
                      <a:endParaRPr lang="en-US" sz="250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9100"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Administrative </a:t>
                      </a: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structures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Administrative </a:t>
                      </a: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structures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9100"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Internal </a:t>
                      </a: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reviews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Evaluations of faculty</a:t>
                      </a:r>
                      <a:r>
                        <a:rPr lang="en-GB" sz="2500" dirty="0" smtClean="0">
                          <a:effectLst/>
                          <a:latin typeface="Calibri"/>
                          <a:cs typeface="Calibri"/>
                        </a:rPr>
                        <a:t>,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9100"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Documents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Documents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9100"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Surveys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Formal </a:t>
                      </a: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deliberation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629100">
                <a:tc>
                  <a:txBody>
                    <a:bodyPr/>
                    <a:lstStyle/>
                    <a:p>
                      <a:pPr algn="just"/>
                      <a:r>
                        <a:rPr lang="en-GB" sz="2500" dirty="0">
                          <a:effectLst/>
                          <a:latin typeface="Calibri"/>
                          <a:cs typeface="Calibri"/>
                        </a:rPr>
                        <a:t> 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 algn="just">
                        <a:buFont typeface="Arial"/>
                        <a:buChar char="•"/>
                      </a:pPr>
                      <a:r>
                        <a:rPr lang="en-GB" sz="2500" i="1" dirty="0">
                          <a:effectLst/>
                          <a:latin typeface="Calibri"/>
                          <a:cs typeface="Calibri"/>
                        </a:rPr>
                        <a:t>Informal </a:t>
                      </a:r>
                      <a:r>
                        <a:rPr lang="en-GB" sz="2500" i="1" dirty="0" smtClean="0">
                          <a:effectLst/>
                          <a:latin typeface="Calibri"/>
                          <a:cs typeface="Calibri"/>
                        </a:rPr>
                        <a:t>deliberation</a:t>
                      </a:r>
                      <a:endParaRPr lang="en-US" sz="2500" dirty="0">
                        <a:effectLst/>
                        <a:latin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8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1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What does it produce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administration</a:t>
            </a:r>
          </a:p>
          <a:p>
            <a:endParaRPr lang="en-US" dirty="0"/>
          </a:p>
          <a:p>
            <a:r>
              <a:rPr lang="en-US" dirty="0" smtClean="0"/>
              <a:t>Growing bureaucracy for everyone</a:t>
            </a:r>
          </a:p>
          <a:p>
            <a:endParaRPr lang="en-US" dirty="0"/>
          </a:p>
          <a:p>
            <a:r>
              <a:rPr lang="en-US" dirty="0" smtClean="0"/>
              <a:t>Professional pride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30824-E35E-0A49-976C-C6AD0B3F07D1}" type="slidenum">
              <a:rPr lang="en-US" smtClean="0"/>
              <a:t>9</a:t>
            </a:fld>
            <a:r>
              <a:rPr lang="en-US" smtClean="0"/>
              <a:t>/19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3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</TotalTime>
  <Words>441</Words>
  <Application>Microsoft Macintosh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Meaning of Quality</vt:lpstr>
      <vt:lpstr>WALL STREET</vt:lpstr>
      <vt:lpstr>Quality Culture</vt:lpstr>
      <vt:lpstr>Structure of the Argument</vt:lpstr>
      <vt:lpstr>Legitimation</vt:lpstr>
      <vt:lpstr>1. What does it signify? (1)</vt:lpstr>
      <vt:lpstr>1. What does it signify? (2)</vt:lpstr>
      <vt:lpstr>2. What does it produce? (1)</vt:lpstr>
      <vt:lpstr>2. What does it produce (2)</vt:lpstr>
      <vt:lpstr>2. What does it produce? (3)</vt:lpstr>
      <vt:lpstr>3. What are the boundaries?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to Evaluate</dc:title>
  <dc:creator>Koen Geven</dc:creator>
  <cp:lastModifiedBy>Koen Geven</cp:lastModifiedBy>
  <cp:revision>27</cp:revision>
  <dcterms:created xsi:type="dcterms:W3CDTF">2013-10-27T08:24:44Z</dcterms:created>
  <dcterms:modified xsi:type="dcterms:W3CDTF">2013-10-31T13:15:58Z</dcterms:modified>
</cp:coreProperties>
</file>