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6" r:id="rId3"/>
    <p:sldId id="268" r:id="rId4"/>
    <p:sldId id="277" r:id="rId5"/>
    <p:sldId id="278" r:id="rId6"/>
    <p:sldId id="279" r:id="rId7"/>
    <p:sldId id="269" r:id="rId8"/>
    <p:sldId id="264" r:id="rId9"/>
    <p:sldId id="257" r:id="rId10"/>
    <p:sldId id="262" r:id="rId11"/>
    <p:sldId id="263" r:id="rId12"/>
    <p:sldId id="260" r:id="rId13"/>
    <p:sldId id="267" r:id="rId14"/>
    <p:sldId id="280" r:id="rId15"/>
    <p:sldId id="265" r:id="rId16"/>
    <p:sldId id="270" r:id="rId17"/>
    <p:sldId id="271" r:id="rId18"/>
    <p:sldId id="272" r:id="rId19"/>
    <p:sldId id="261" r:id="rId20"/>
    <p:sldId id="273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816" y="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F26341-19E6-7045-8ACA-C3F829499F82}" type="doc">
      <dgm:prSet loTypeId="urn:microsoft.com/office/officeart/2005/8/layout/cycle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48EB7F-6271-0344-832F-C74ED67C7C78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3810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en-US" sz="1600" b="1" dirty="0" smtClean="0"/>
            <a:t>Koen Geven</a:t>
          </a:r>
        </a:p>
        <a:p>
          <a:pPr rtl="0"/>
          <a:r>
            <a:rPr lang="en-US" sz="1600" dirty="0" smtClean="0"/>
            <a:t>European University Institute</a:t>
          </a:r>
          <a:endParaRPr lang="en-US" sz="1600" dirty="0"/>
        </a:p>
      </dgm:t>
    </dgm:pt>
    <dgm:pt modelId="{825AAD7B-DA26-5B41-A73B-E556AAD0C949}" type="parTrans" cxnId="{6E054F54-813D-2045-B62A-4C4204B9A7E2}">
      <dgm:prSet/>
      <dgm:spPr/>
      <dgm:t>
        <a:bodyPr/>
        <a:lstStyle/>
        <a:p>
          <a:endParaRPr lang="en-US"/>
        </a:p>
      </dgm:t>
    </dgm:pt>
    <dgm:pt modelId="{803D387E-4CDE-244C-B288-69DB6DD65A85}" type="sibTrans" cxnId="{6E054F54-813D-2045-B62A-4C4204B9A7E2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3810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n-US" sz="1600"/>
        </a:p>
      </dgm:t>
    </dgm:pt>
    <dgm:pt modelId="{ADF6DD3C-4149-4A4E-A751-88FD482165B5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3810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en-US" sz="1600" b="1" dirty="0" smtClean="0"/>
            <a:t>Adina </a:t>
          </a:r>
          <a:r>
            <a:rPr lang="en-US" sz="1600" b="1" dirty="0" err="1" smtClean="0"/>
            <a:t>Maricut</a:t>
          </a:r>
          <a:endParaRPr lang="en-US" sz="1600" b="1" dirty="0" smtClean="0"/>
        </a:p>
        <a:p>
          <a:pPr rtl="0"/>
          <a:r>
            <a:rPr lang="en-US" sz="1600" dirty="0" smtClean="0"/>
            <a:t> Central European University</a:t>
          </a:r>
          <a:endParaRPr lang="en-US" sz="1600" dirty="0"/>
        </a:p>
      </dgm:t>
    </dgm:pt>
    <dgm:pt modelId="{B8EC4C79-5CD0-CA41-9FA8-0E42556E0097}" type="parTrans" cxnId="{2141C744-F8F8-0D43-8133-4333FB207DA8}">
      <dgm:prSet/>
      <dgm:spPr/>
      <dgm:t>
        <a:bodyPr/>
        <a:lstStyle/>
        <a:p>
          <a:endParaRPr lang="en-US"/>
        </a:p>
      </dgm:t>
    </dgm:pt>
    <dgm:pt modelId="{E6DF8CCD-F289-2B41-818E-BB02341E1122}" type="sibTrans" cxnId="{2141C744-F8F8-0D43-8133-4333FB207DA8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3810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n-US" sz="1600"/>
        </a:p>
      </dgm:t>
    </dgm:pt>
    <dgm:pt modelId="{322C5C6C-B80A-8C4D-90A8-AC7F4D29EC35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3810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en-US" sz="1600" b="1" dirty="0" smtClean="0"/>
            <a:t>Norbert </a:t>
          </a:r>
          <a:r>
            <a:rPr lang="en-US" sz="1600" b="1" dirty="0" err="1" smtClean="0"/>
            <a:t>Sabic</a:t>
          </a:r>
          <a:endParaRPr lang="en-US" sz="1600" b="1" dirty="0" smtClean="0"/>
        </a:p>
        <a:p>
          <a:pPr rtl="0"/>
          <a:r>
            <a:rPr lang="en-US" sz="1600" dirty="0" smtClean="0"/>
            <a:t> Central European University</a:t>
          </a:r>
          <a:endParaRPr lang="en-US" sz="1600" dirty="0"/>
        </a:p>
      </dgm:t>
    </dgm:pt>
    <dgm:pt modelId="{2920E5B3-7383-0541-BE29-6296F8ADF6B3}" type="parTrans" cxnId="{10747DCA-628E-8B4F-8D5C-98FD86FD4C61}">
      <dgm:prSet/>
      <dgm:spPr/>
      <dgm:t>
        <a:bodyPr/>
        <a:lstStyle/>
        <a:p>
          <a:endParaRPr lang="en-US"/>
        </a:p>
      </dgm:t>
    </dgm:pt>
    <dgm:pt modelId="{C1D9F927-3040-BB44-8D21-A9A0951F95AD}" type="sibTrans" cxnId="{10747DCA-628E-8B4F-8D5C-98FD86FD4C61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3810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n-US" sz="1600"/>
        </a:p>
      </dgm:t>
    </dgm:pt>
    <dgm:pt modelId="{70F56A58-4D91-8C46-A443-E02DF18AB028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3810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en-US" sz="1600" b="1" dirty="0" smtClean="0"/>
            <a:t>Robert Santa</a:t>
          </a:r>
        </a:p>
        <a:p>
          <a:pPr rtl="0"/>
          <a:r>
            <a:rPr lang="en-US" sz="1600" dirty="0" smtClean="0"/>
            <a:t> Institute of Education</a:t>
          </a:r>
          <a:endParaRPr lang="en-US" sz="1600" dirty="0"/>
        </a:p>
      </dgm:t>
    </dgm:pt>
    <dgm:pt modelId="{4770DFB1-0239-C542-838C-D1844876D3AD}" type="parTrans" cxnId="{EF0A3918-5BFF-8148-890E-9399C65494FA}">
      <dgm:prSet/>
      <dgm:spPr/>
      <dgm:t>
        <a:bodyPr/>
        <a:lstStyle/>
        <a:p>
          <a:endParaRPr lang="en-US"/>
        </a:p>
      </dgm:t>
    </dgm:pt>
    <dgm:pt modelId="{6C7123FD-F68E-E248-A722-681958CE937A}" type="sibTrans" cxnId="{EF0A3918-5BFF-8148-890E-9399C65494FA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3810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n-US" sz="1600"/>
        </a:p>
      </dgm:t>
    </dgm:pt>
    <dgm:pt modelId="{A421BD58-1A22-AB41-BB17-71169CA854FC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3810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en-US" sz="1600" b="1" dirty="0" err="1" smtClean="0"/>
            <a:t>Oana</a:t>
          </a:r>
          <a:r>
            <a:rPr lang="en-US" sz="1600" b="1" dirty="0" smtClean="0"/>
            <a:t> </a:t>
          </a:r>
          <a:r>
            <a:rPr lang="en-US" sz="1600" b="1" dirty="0" err="1" smtClean="0"/>
            <a:t>Sarbu</a:t>
          </a:r>
          <a:endParaRPr lang="en-US" sz="1600" b="1" dirty="0" smtClean="0"/>
        </a:p>
        <a:p>
          <a:pPr rtl="0"/>
          <a:r>
            <a:rPr lang="en-US" sz="1600" dirty="0" smtClean="0"/>
            <a:t> ARACIS</a:t>
          </a:r>
          <a:endParaRPr lang="en-US" sz="1600" dirty="0"/>
        </a:p>
      </dgm:t>
    </dgm:pt>
    <dgm:pt modelId="{84F8C19D-F469-3F46-A02D-67F49CA3B8C8}" type="parTrans" cxnId="{04FF804C-A21C-2244-B017-074850D883F2}">
      <dgm:prSet/>
      <dgm:spPr/>
      <dgm:t>
        <a:bodyPr/>
        <a:lstStyle/>
        <a:p>
          <a:endParaRPr lang="en-US"/>
        </a:p>
      </dgm:t>
    </dgm:pt>
    <dgm:pt modelId="{5F34E680-FB0A-2840-823B-E7EDC09D083B}" type="sibTrans" cxnId="{04FF804C-A21C-2244-B017-074850D883F2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3810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n-US" sz="1600"/>
        </a:p>
      </dgm:t>
    </dgm:pt>
    <dgm:pt modelId="{300884FC-9CAF-2F4A-A5F6-444F5517A70F}" type="pres">
      <dgm:prSet presAssocID="{83F26341-19E6-7045-8ACA-C3F829499F8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D94EDEA-6471-9948-8C6B-9B3D076E1FDA}" type="pres">
      <dgm:prSet presAssocID="{4648EB7F-6271-0344-832F-C74ED67C7C7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0002BB-B919-F548-A7AD-92F5E66FD21D}" type="pres">
      <dgm:prSet presAssocID="{4648EB7F-6271-0344-832F-C74ED67C7C78}" presName="spNode" presStyleCnt="0"/>
      <dgm:spPr/>
    </dgm:pt>
    <dgm:pt modelId="{36B03C56-DFB3-1F45-954A-986A5E0D76BB}" type="pres">
      <dgm:prSet presAssocID="{803D387E-4CDE-244C-B288-69DB6DD65A8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9FEAD21D-DB7F-D24C-9C82-F6511D8F047E}" type="pres">
      <dgm:prSet presAssocID="{ADF6DD3C-4149-4A4E-A751-88FD482165B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AC21A6-CBD1-6043-A366-587E4DB62D7C}" type="pres">
      <dgm:prSet presAssocID="{ADF6DD3C-4149-4A4E-A751-88FD482165B5}" presName="spNode" presStyleCnt="0"/>
      <dgm:spPr/>
    </dgm:pt>
    <dgm:pt modelId="{A3284B60-37EB-E84E-80A3-376C1B75E3B3}" type="pres">
      <dgm:prSet presAssocID="{E6DF8CCD-F289-2B41-818E-BB02341E1122}" presName="sibTrans" presStyleLbl="sibTrans1D1" presStyleIdx="1" presStyleCnt="5"/>
      <dgm:spPr/>
      <dgm:t>
        <a:bodyPr/>
        <a:lstStyle/>
        <a:p>
          <a:endParaRPr lang="en-US"/>
        </a:p>
      </dgm:t>
    </dgm:pt>
    <dgm:pt modelId="{0413648C-3EDD-E64E-A272-D4FBEABCDF53}" type="pres">
      <dgm:prSet presAssocID="{322C5C6C-B80A-8C4D-90A8-AC7F4D29EC3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A31511-1B66-2A42-BDE8-F5586F06AFC8}" type="pres">
      <dgm:prSet presAssocID="{322C5C6C-B80A-8C4D-90A8-AC7F4D29EC35}" presName="spNode" presStyleCnt="0"/>
      <dgm:spPr/>
    </dgm:pt>
    <dgm:pt modelId="{27AA078E-C035-4D41-B561-D884B11464B7}" type="pres">
      <dgm:prSet presAssocID="{C1D9F927-3040-BB44-8D21-A9A0951F95AD}" presName="sibTrans" presStyleLbl="sibTrans1D1" presStyleIdx="2" presStyleCnt="5"/>
      <dgm:spPr/>
      <dgm:t>
        <a:bodyPr/>
        <a:lstStyle/>
        <a:p>
          <a:endParaRPr lang="en-US"/>
        </a:p>
      </dgm:t>
    </dgm:pt>
    <dgm:pt modelId="{7C73F66D-1080-2643-9F5B-FD7BAAED9C0D}" type="pres">
      <dgm:prSet presAssocID="{70F56A58-4D91-8C46-A443-E02DF18AB02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4B0F24-2314-DA48-BF53-43357C687548}" type="pres">
      <dgm:prSet presAssocID="{70F56A58-4D91-8C46-A443-E02DF18AB028}" presName="spNode" presStyleCnt="0"/>
      <dgm:spPr/>
    </dgm:pt>
    <dgm:pt modelId="{A728A975-48BC-0E42-AF23-26AFE04EE280}" type="pres">
      <dgm:prSet presAssocID="{6C7123FD-F68E-E248-A722-681958CE937A}" presName="sibTrans" presStyleLbl="sibTrans1D1" presStyleIdx="3" presStyleCnt="5"/>
      <dgm:spPr/>
      <dgm:t>
        <a:bodyPr/>
        <a:lstStyle/>
        <a:p>
          <a:endParaRPr lang="en-US"/>
        </a:p>
      </dgm:t>
    </dgm:pt>
    <dgm:pt modelId="{D10F5581-F6FC-4840-B351-00BCEE040060}" type="pres">
      <dgm:prSet presAssocID="{A421BD58-1A22-AB41-BB17-71169CA854F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2B5DC8-5714-174B-B3C8-4A3FABEC049C}" type="pres">
      <dgm:prSet presAssocID="{A421BD58-1A22-AB41-BB17-71169CA854FC}" presName="spNode" presStyleCnt="0"/>
      <dgm:spPr/>
    </dgm:pt>
    <dgm:pt modelId="{86BE3FDE-EDC2-A749-804E-E05DA2FBCB9D}" type="pres">
      <dgm:prSet presAssocID="{5F34E680-FB0A-2840-823B-E7EDC09D083B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11DA04F-5F6B-9144-9ED4-F6A172E997F9}" type="presOf" srcId="{6C7123FD-F68E-E248-A722-681958CE937A}" destId="{A728A975-48BC-0E42-AF23-26AFE04EE280}" srcOrd="0" destOrd="0" presId="urn:microsoft.com/office/officeart/2005/8/layout/cycle6"/>
    <dgm:cxn modelId="{6646625C-8352-5647-A1B5-99BA62CCF5BF}" type="presOf" srcId="{803D387E-4CDE-244C-B288-69DB6DD65A85}" destId="{36B03C56-DFB3-1F45-954A-986A5E0D76BB}" srcOrd="0" destOrd="0" presId="urn:microsoft.com/office/officeart/2005/8/layout/cycle6"/>
    <dgm:cxn modelId="{04FF804C-A21C-2244-B017-074850D883F2}" srcId="{83F26341-19E6-7045-8ACA-C3F829499F82}" destId="{A421BD58-1A22-AB41-BB17-71169CA854FC}" srcOrd="4" destOrd="0" parTransId="{84F8C19D-F469-3F46-A02D-67F49CA3B8C8}" sibTransId="{5F34E680-FB0A-2840-823B-E7EDC09D083B}"/>
    <dgm:cxn modelId="{E1517ECA-E651-FA4E-A667-99097881BAA2}" type="presOf" srcId="{C1D9F927-3040-BB44-8D21-A9A0951F95AD}" destId="{27AA078E-C035-4D41-B561-D884B11464B7}" srcOrd="0" destOrd="0" presId="urn:microsoft.com/office/officeart/2005/8/layout/cycle6"/>
    <dgm:cxn modelId="{90A0E020-9A45-BE4B-9199-E0CB7CC85FF0}" type="presOf" srcId="{ADF6DD3C-4149-4A4E-A751-88FD482165B5}" destId="{9FEAD21D-DB7F-D24C-9C82-F6511D8F047E}" srcOrd="0" destOrd="0" presId="urn:microsoft.com/office/officeart/2005/8/layout/cycle6"/>
    <dgm:cxn modelId="{3A52DA9E-2FB5-8B42-92D2-2F383186507E}" type="presOf" srcId="{322C5C6C-B80A-8C4D-90A8-AC7F4D29EC35}" destId="{0413648C-3EDD-E64E-A272-D4FBEABCDF53}" srcOrd="0" destOrd="0" presId="urn:microsoft.com/office/officeart/2005/8/layout/cycle6"/>
    <dgm:cxn modelId="{2E1E4A3A-2760-E948-9163-E27DC87A5001}" type="presOf" srcId="{70F56A58-4D91-8C46-A443-E02DF18AB028}" destId="{7C73F66D-1080-2643-9F5B-FD7BAAED9C0D}" srcOrd="0" destOrd="0" presId="urn:microsoft.com/office/officeart/2005/8/layout/cycle6"/>
    <dgm:cxn modelId="{EF0A3918-5BFF-8148-890E-9399C65494FA}" srcId="{83F26341-19E6-7045-8ACA-C3F829499F82}" destId="{70F56A58-4D91-8C46-A443-E02DF18AB028}" srcOrd="3" destOrd="0" parTransId="{4770DFB1-0239-C542-838C-D1844876D3AD}" sibTransId="{6C7123FD-F68E-E248-A722-681958CE937A}"/>
    <dgm:cxn modelId="{4D7841EE-DAA2-2A40-869D-3F2CF1DDF862}" type="presOf" srcId="{83F26341-19E6-7045-8ACA-C3F829499F82}" destId="{300884FC-9CAF-2F4A-A5F6-444F5517A70F}" srcOrd="0" destOrd="0" presId="urn:microsoft.com/office/officeart/2005/8/layout/cycle6"/>
    <dgm:cxn modelId="{C70E2B98-5758-ED49-8EFB-D2513406C5E6}" type="presOf" srcId="{E6DF8CCD-F289-2B41-818E-BB02341E1122}" destId="{A3284B60-37EB-E84E-80A3-376C1B75E3B3}" srcOrd="0" destOrd="0" presId="urn:microsoft.com/office/officeart/2005/8/layout/cycle6"/>
    <dgm:cxn modelId="{10747DCA-628E-8B4F-8D5C-98FD86FD4C61}" srcId="{83F26341-19E6-7045-8ACA-C3F829499F82}" destId="{322C5C6C-B80A-8C4D-90A8-AC7F4D29EC35}" srcOrd="2" destOrd="0" parTransId="{2920E5B3-7383-0541-BE29-6296F8ADF6B3}" sibTransId="{C1D9F927-3040-BB44-8D21-A9A0951F95AD}"/>
    <dgm:cxn modelId="{6E054F54-813D-2045-B62A-4C4204B9A7E2}" srcId="{83F26341-19E6-7045-8ACA-C3F829499F82}" destId="{4648EB7F-6271-0344-832F-C74ED67C7C78}" srcOrd="0" destOrd="0" parTransId="{825AAD7B-DA26-5B41-A73B-E556AAD0C949}" sibTransId="{803D387E-4CDE-244C-B288-69DB6DD65A85}"/>
    <dgm:cxn modelId="{E1CA6FC7-052F-784C-8719-2FF7F453CCFB}" type="presOf" srcId="{A421BD58-1A22-AB41-BB17-71169CA854FC}" destId="{D10F5581-F6FC-4840-B351-00BCEE040060}" srcOrd="0" destOrd="0" presId="urn:microsoft.com/office/officeart/2005/8/layout/cycle6"/>
    <dgm:cxn modelId="{4418FE55-26BC-3C4E-BB52-B72BCF04F6DA}" type="presOf" srcId="{4648EB7F-6271-0344-832F-C74ED67C7C78}" destId="{4D94EDEA-6471-9948-8C6B-9B3D076E1FDA}" srcOrd="0" destOrd="0" presId="urn:microsoft.com/office/officeart/2005/8/layout/cycle6"/>
    <dgm:cxn modelId="{2141C744-F8F8-0D43-8133-4333FB207DA8}" srcId="{83F26341-19E6-7045-8ACA-C3F829499F82}" destId="{ADF6DD3C-4149-4A4E-A751-88FD482165B5}" srcOrd="1" destOrd="0" parTransId="{B8EC4C79-5CD0-CA41-9FA8-0E42556E0097}" sibTransId="{E6DF8CCD-F289-2B41-818E-BB02341E1122}"/>
    <dgm:cxn modelId="{83228E32-0786-3548-914A-E570A050EA1C}" type="presOf" srcId="{5F34E680-FB0A-2840-823B-E7EDC09D083B}" destId="{86BE3FDE-EDC2-A749-804E-E05DA2FBCB9D}" srcOrd="0" destOrd="0" presId="urn:microsoft.com/office/officeart/2005/8/layout/cycle6"/>
    <dgm:cxn modelId="{95A2BBE8-5F34-8F4B-9454-7F8DCFF1E3A4}" type="presParOf" srcId="{300884FC-9CAF-2F4A-A5F6-444F5517A70F}" destId="{4D94EDEA-6471-9948-8C6B-9B3D076E1FDA}" srcOrd="0" destOrd="0" presId="urn:microsoft.com/office/officeart/2005/8/layout/cycle6"/>
    <dgm:cxn modelId="{F84FFC9C-6872-E044-BC4E-FEDABC3E03AF}" type="presParOf" srcId="{300884FC-9CAF-2F4A-A5F6-444F5517A70F}" destId="{220002BB-B919-F548-A7AD-92F5E66FD21D}" srcOrd="1" destOrd="0" presId="urn:microsoft.com/office/officeart/2005/8/layout/cycle6"/>
    <dgm:cxn modelId="{06A71E57-230D-9A47-8248-A07929E820C2}" type="presParOf" srcId="{300884FC-9CAF-2F4A-A5F6-444F5517A70F}" destId="{36B03C56-DFB3-1F45-954A-986A5E0D76BB}" srcOrd="2" destOrd="0" presId="urn:microsoft.com/office/officeart/2005/8/layout/cycle6"/>
    <dgm:cxn modelId="{9C171F4A-669B-154E-A595-42BA93F055D9}" type="presParOf" srcId="{300884FC-9CAF-2F4A-A5F6-444F5517A70F}" destId="{9FEAD21D-DB7F-D24C-9C82-F6511D8F047E}" srcOrd="3" destOrd="0" presId="urn:microsoft.com/office/officeart/2005/8/layout/cycle6"/>
    <dgm:cxn modelId="{A708D659-7163-3547-AD16-83C0F06C099E}" type="presParOf" srcId="{300884FC-9CAF-2F4A-A5F6-444F5517A70F}" destId="{54AC21A6-CBD1-6043-A366-587E4DB62D7C}" srcOrd="4" destOrd="0" presId="urn:microsoft.com/office/officeart/2005/8/layout/cycle6"/>
    <dgm:cxn modelId="{3152EEF4-66EA-0340-9E7B-3A78D58F204D}" type="presParOf" srcId="{300884FC-9CAF-2F4A-A5F6-444F5517A70F}" destId="{A3284B60-37EB-E84E-80A3-376C1B75E3B3}" srcOrd="5" destOrd="0" presId="urn:microsoft.com/office/officeart/2005/8/layout/cycle6"/>
    <dgm:cxn modelId="{7E804630-61BE-694A-BF04-E41DEEFF9AD2}" type="presParOf" srcId="{300884FC-9CAF-2F4A-A5F6-444F5517A70F}" destId="{0413648C-3EDD-E64E-A272-D4FBEABCDF53}" srcOrd="6" destOrd="0" presId="urn:microsoft.com/office/officeart/2005/8/layout/cycle6"/>
    <dgm:cxn modelId="{FCA96DA7-5856-B340-A89A-5B4AFC430184}" type="presParOf" srcId="{300884FC-9CAF-2F4A-A5F6-444F5517A70F}" destId="{DEA31511-1B66-2A42-BDE8-F5586F06AFC8}" srcOrd="7" destOrd="0" presId="urn:microsoft.com/office/officeart/2005/8/layout/cycle6"/>
    <dgm:cxn modelId="{3A95ED11-0955-FA49-8BE9-5D5CB59F7328}" type="presParOf" srcId="{300884FC-9CAF-2F4A-A5F6-444F5517A70F}" destId="{27AA078E-C035-4D41-B561-D884B11464B7}" srcOrd="8" destOrd="0" presId="urn:microsoft.com/office/officeart/2005/8/layout/cycle6"/>
    <dgm:cxn modelId="{3D0981D2-A04C-CA4A-BFDE-B6C7FF123CC9}" type="presParOf" srcId="{300884FC-9CAF-2F4A-A5F6-444F5517A70F}" destId="{7C73F66D-1080-2643-9F5B-FD7BAAED9C0D}" srcOrd="9" destOrd="0" presId="urn:microsoft.com/office/officeart/2005/8/layout/cycle6"/>
    <dgm:cxn modelId="{50146CF0-5381-E54F-A1D7-A4E6BCF844FD}" type="presParOf" srcId="{300884FC-9CAF-2F4A-A5F6-444F5517A70F}" destId="{B44B0F24-2314-DA48-BF53-43357C687548}" srcOrd="10" destOrd="0" presId="urn:microsoft.com/office/officeart/2005/8/layout/cycle6"/>
    <dgm:cxn modelId="{CE6A4586-A12B-574B-B2D9-FD911786DAF1}" type="presParOf" srcId="{300884FC-9CAF-2F4A-A5F6-444F5517A70F}" destId="{A728A975-48BC-0E42-AF23-26AFE04EE280}" srcOrd="11" destOrd="0" presId="urn:microsoft.com/office/officeart/2005/8/layout/cycle6"/>
    <dgm:cxn modelId="{FA7B0622-88E0-B44F-A978-482D42F52926}" type="presParOf" srcId="{300884FC-9CAF-2F4A-A5F6-444F5517A70F}" destId="{D10F5581-F6FC-4840-B351-00BCEE040060}" srcOrd="12" destOrd="0" presId="urn:microsoft.com/office/officeart/2005/8/layout/cycle6"/>
    <dgm:cxn modelId="{9FC04259-8875-EC4E-A861-F455BE9D0E11}" type="presParOf" srcId="{300884FC-9CAF-2F4A-A5F6-444F5517A70F}" destId="{852B5DC8-5714-174B-B3C8-4A3FABEC049C}" srcOrd="13" destOrd="0" presId="urn:microsoft.com/office/officeart/2005/8/layout/cycle6"/>
    <dgm:cxn modelId="{A721B58A-DFE8-7242-A9D5-5EC3C15E7CFB}" type="presParOf" srcId="{300884FC-9CAF-2F4A-A5F6-444F5517A70F}" destId="{86BE3FDE-EDC2-A749-804E-E05DA2FBCB9D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2E8E05-3AA3-FC4D-8824-F0EB27280B9A}" type="doc">
      <dgm:prSet loTypeId="urn:microsoft.com/office/officeart/2005/8/layout/pyramid1" loCatId="" qsTypeId="urn:microsoft.com/office/officeart/2005/8/quickstyle/simple4" qsCatId="simple" csTypeId="urn:microsoft.com/office/officeart/2005/8/colors/accent1_2" csCatId="accent1" phldr="1"/>
      <dgm:spPr/>
    </dgm:pt>
    <dgm:pt modelId="{0FB11C75-A3AC-B648-A287-5916137BE2F0}">
      <dgm:prSet phldrT="[Text]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571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en-US" dirty="0" smtClean="0"/>
            <a:t>Discourse about evaluation</a:t>
          </a:r>
          <a:endParaRPr lang="en-US" dirty="0"/>
        </a:p>
      </dgm:t>
    </dgm:pt>
    <dgm:pt modelId="{A7E84A47-CCA5-6C4B-8B7D-FBFBF7EA3B9B}" type="parTrans" cxnId="{5385F7A1-2220-4340-99AD-66D4BA1542C5}">
      <dgm:prSet/>
      <dgm:spPr/>
      <dgm:t>
        <a:bodyPr/>
        <a:lstStyle/>
        <a:p>
          <a:endParaRPr lang="en-US"/>
        </a:p>
      </dgm:t>
    </dgm:pt>
    <dgm:pt modelId="{3D83AEA8-1BCD-E044-8396-0841B91C7AC0}" type="sibTrans" cxnId="{5385F7A1-2220-4340-99AD-66D4BA1542C5}">
      <dgm:prSet/>
      <dgm:spPr/>
      <dgm:t>
        <a:bodyPr/>
        <a:lstStyle/>
        <a:p>
          <a:endParaRPr lang="en-US"/>
        </a:p>
      </dgm:t>
    </dgm:pt>
    <dgm:pt modelId="{B3C6789B-C55E-9140-864B-9801593F6B61}">
      <dgm:prSet phldrT="[Text]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571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en-US" dirty="0" smtClean="0"/>
            <a:t>Evaluation</a:t>
          </a:r>
          <a:endParaRPr lang="en-US" dirty="0"/>
        </a:p>
      </dgm:t>
    </dgm:pt>
    <dgm:pt modelId="{36DD2157-D773-114D-A066-4EFD92BE0252}" type="parTrans" cxnId="{A5F9AADF-33B2-7F40-8B0F-70348B77C844}">
      <dgm:prSet/>
      <dgm:spPr/>
      <dgm:t>
        <a:bodyPr/>
        <a:lstStyle/>
        <a:p>
          <a:endParaRPr lang="en-US"/>
        </a:p>
      </dgm:t>
    </dgm:pt>
    <dgm:pt modelId="{1A97EE11-B1B9-354C-AC46-68D82F667AF8}" type="sibTrans" cxnId="{A5F9AADF-33B2-7F40-8B0F-70348B77C844}">
      <dgm:prSet/>
      <dgm:spPr/>
      <dgm:t>
        <a:bodyPr/>
        <a:lstStyle/>
        <a:p>
          <a:endParaRPr lang="en-US"/>
        </a:p>
      </dgm:t>
    </dgm:pt>
    <dgm:pt modelId="{86F8F0D5-EA47-B646-894E-C2F9110579CB}">
      <dgm:prSet phldrT="[Text]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571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en-US" dirty="0" smtClean="0"/>
            <a:t>Teaching and Research</a:t>
          </a:r>
          <a:endParaRPr lang="en-US" dirty="0"/>
        </a:p>
      </dgm:t>
    </dgm:pt>
    <dgm:pt modelId="{26C13C9D-59C8-1F43-A249-AC125FCFAA29}" type="parTrans" cxnId="{12C7A7D8-950C-5B48-8F03-4801B9D7D15C}">
      <dgm:prSet/>
      <dgm:spPr/>
      <dgm:t>
        <a:bodyPr/>
        <a:lstStyle/>
        <a:p>
          <a:endParaRPr lang="en-US"/>
        </a:p>
      </dgm:t>
    </dgm:pt>
    <dgm:pt modelId="{382DE921-1D5C-3C42-898D-0CEA9E8F46BC}" type="sibTrans" cxnId="{12C7A7D8-950C-5B48-8F03-4801B9D7D15C}">
      <dgm:prSet/>
      <dgm:spPr/>
      <dgm:t>
        <a:bodyPr/>
        <a:lstStyle/>
        <a:p>
          <a:endParaRPr lang="en-US"/>
        </a:p>
      </dgm:t>
    </dgm:pt>
    <dgm:pt modelId="{8EFC6674-B3F7-ED4A-86AC-81BD29570034}" type="pres">
      <dgm:prSet presAssocID="{682E8E05-3AA3-FC4D-8824-F0EB27280B9A}" presName="Name0" presStyleCnt="0">
        <dgm:presLayoutVars>
          <dgm:dir/>
          <dgm:animLvl val="lvl"/>
          <dgm:resizeHandles val="exact"/>
        </dgm:presLayoutVars>
      </dgm:prSet>
      <dgm:spPr/>
    </dgm:pt>
    <dgm:pt modelId="{D68AFB95-6550-9D4D-9E2D-B92AF8AFDD4F}" type="pres">
      <dgm:prSet presAssocID="{0FB11C75-A3AC-B648-A287-5916137BE2F0}" presName="Name8" presStyleCnt="0"/>
      <dgm:spPr/>
    </dgm:pt>
    <dgm:pt modelId="{8A27487E-4B14-3A46-84EC-1983C662E4FD}" type="pres">
      <dgm:prSet presAssocID="{0FB11C75-A3AC-B648-A287-5916137BE2F0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BB4BB5-0059-6842-A478-81A4F0BC1A46}" type="pres">
      <dgm:prSet presAssocID="{0FB11C75-A3AC-B648-A287-5916137BE2F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978467-B6F5-2344-AEF7-C83CCFB8248F}" type="pres">
      <dgm:prSet presAssocID="{B3C6789B-C55E-9140-864B-9801593F6B61}" presName="Name8" presStyleCnt="0"/>
      <dgm:spPr/>
    </dgm:pt>
    <dgm:pt modelId="{8A51316A-6F9D-CC4C-AFAD-804216D632D5}" type="pres">
      <dgm:prSet presAssocID="{B3C6789B-C55E-9140-864B-9801593F6B61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17E192-D47D-F94B-95EB-839D377E949B}" type="pres">
      <dgm:prSet presAssocID="{B3C6789B-C55E-9140-864B-9801593F6B6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6157F8-9B1E-FA4B-92B4-9076EE050B9F}" type="pres">
      <dgm:prSet presAssocID="{86F8F0D5-EA47-B646-894E-C2F9110579CB}" presName="Name8" presStyleCnt="0"/>
      <dgm:spPr/>
    </dgm:pt>
    <dgm:pt modelId="{AD39C9ED-D61A-9E41-A1B0-E939885E2E95}" type="pres">
      <dgm:prSet presAssocID="{86F8F0D5-EA47-B646-894E-C2F9110579CB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F50334-BF56-2A47-958A-EC18C0F3D1EC}" type="pres">
      <dgm:prSet presAssocID="{86F8F0D5-EA47-B646-894E-C2F9110579C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2FBB28-7D11-124F-B38A-4F87E6664616}" type="presOf" srcId="{86F8F0D5-EA47-B646-894E-C2F9110579CB}" destId="{39F50334-BF56-2A47-958A-EC18C0F3D1EC}" srcOrd="1" destOrd="0" presId="urn:microsoft.com/office/officeart/2005/8/layout/pyramid1"/>
    <dgm:cxn modelId="{489A806F-DBB6-5C4E-8109-85B49948B189}" type="presOf" srcId="{0FB11C75-A3AC-B648-A287-5916137BE2F0}" destId="{23BB4BB5-0059-6842-A478-81A4F0BC1A46}" srcOrd="1" destOrd="0" presId="urn:microsoft.com/office/officeart/2005/8/layout/pyramid1"/>
    <dgm:cxn modelId="{C12DF08C-0150-E340-9941-300E24AFDBED}" type="presOf" srcId="{B3C6789B-C55E-9140-864B-9801593F6B61}" destId="{8A51316A-6F9D-CC4C-AFAD-804216D632D5}" srcOrd="0" destOrd="0" presId="urn:microsoft.com/office/officeart/2005/8/layout/pyramid1"/>
    <dgm:cxn modelId="{C3AD8F65-85B8-C041-A3CC-8F661028A5B6}" type="presOf" srcId="{86F8F0D5-EA47-B646-894E-C2F9110579CB}" destId="{AD39C9ED-D61A-9E41-A1B0-E939885E2E95}" srcOrd="0" destOrd="0" presId="urn:microsoft.com/office/officeart/2005/8/layout/pyramid1"/>
    <dgm:cxn modelId="{38ADCB51-6D21-D045-8A3F-05251166B2CA}" type="presOf" srcId="{B3C6789B-C55E-9140-864B-9801593F6B61}" destId="{C417E192-D47D-F94B-95EB-839D377E949B}" srcOrd="1" destOrd="0" presId="urn:microsoft.com/office/officeart/2005/8/layout/pyramid1"/>
    <dgm:cxn modelId="{12C7A7D8-950C-5B48-8F03-4801B9D7D15C}" srcId="{682E8E05-3AA3-FC4D-8824-F0EB27280B9A}" destId="{86F8F0D5-EA47-B646-894E-C2F9110579CB}" srcOrd="2" destOrd="0" parTransId="{26C13C9D-59C8-1F43-A249-AC125FCFAA29}" sibTransId="{382DE921-1D5C-3C42-898D-0CEA9E8F46BC}"/>
    <dgm:cxn modelId="{D23B3887-76E6-6645-BC1A-046082EFAFF3}" type="presOf" srcId="{682E8E05-3AA3-FC4D-8824-F0EB27280B9A}" destId="{8EFC6674-B3F7-ED4A-86AC-81BD29570034}" srcOrd="0" destOrd="0" presId="urn:microsoft.com/office/officeart/2005/8/layout/pyramid1"/>
    <dgm:cxn modelId="{EEECCD49-7BA5-B84C-B0C3-982D2BBAB261}" type="presOf" srcId="{0FB11C75-A3AC-B648-A287-5916137BE2F0}" destId="{8A27487E-4B14-3A46-84EC-1983C662E4FD}" srcOrd="0" destOrd="0" presId="urn:microsoft.com/office/officeart/2005/8/layout/pyramid1"/>
    <dgm:cxn modelId="{A5F9AADF-33B2-7F40-8B0F-70348B77C844}" srcId="{682E8E05-3AA3-FC4D-8824-F0EB27280B9A}" destId="{B3C6789B-C55E-9140-864B-9801593F6B61}" srcOrd="1" destOrd="0" parTransId="{36DD2157-D773-114D-A066-4EFD92BE0252}" sibTransId="{1A97EE11-B1B9-354C-AC46-68D82F667AF8}"/>
    <dgm:cxn modelId="{5385F7A1-2220-4340-99AD-66D4BA1542C5}" srcId="{682E8E05-3AA3-FC4D-8824-F0EB27280B9A}" destId="{0FB11C75-A3AC-B648-A287-5916137BE2F0}" srcOrd="0" destOrd="0" parTransId="{A7E84A47-CCA5-6C4B-8B7D-FBFBF7EA3B9B}" sibTransId="{3D83AEA8-1BCD-E044-8396-0841B91C7AC0}"/>
    <dgm:cxn modelId="{785BA856-7E87-A945-BEB9-36F607620544}" type="presParOf" srcId="{8EFC6674-B3F7-ED4A-86AC-81BD29570034}" destId="{D68AFB95-6550-9D4D-9E2D-B92AF8AFDD4F}" srcOrd="0" destOrd="0" presId="urn:microsoft.com/office/officeart/2005/8/layout/pyramid1"/>
    <dgm:cxn modelId="{0B2D66FA-487A-D440-A729-98B0D395FC85}" type="presParOf" srcId="{D68AFB95-6550-9D4D-9E2D-B92AF8AFDD4F}" destId="{8A27487E-4B14-3A46-84EC-1983C662E4FD}" srcOrd="0" destOrd="0" presId="urn:microsoft.com/office/officeart/2005/8/layout/pyramid1"/>
    <dgm:cxn modelId="{98CC355C-4E4E-B245-8462-7DE6C94E62AC}" type="presParOf" srcId="{D68AFB95-6550-9D4D-9E2D-B92AF8AFDD4F}" destId="{23BB4BB5-0059-6842-A478-81A4F0BC1A46}" srcOrd="1" destOrd="0" presId="urn:microsoft.com/office/officeart/2005/8/layout/pyramid1"/>
    <dgm:cxn modelId="{24ACD3D4-5B5A-7747-AA3D-3C65D1A9D8D3}" type="presParOf" srcId="{8EFC6674-B3F7-ED4A-86AC-81BD29570034}" destId="{B1978467-B6F5-2344-AEF7-C83CCFB8248F}" srcOrd="1" destOrd="0" presId="urn:microsoft.com/office/officeart/2005/8/layout/pyramid1"/>
    <dgm:cxn modelId="{B5F042FE-7733-454E-B61D-A8E83427CB04}" type="presParOf" srcId="{B1978467-B6F5-2344-AEF7-C83CCFB8248F}" destId="{8A51316A-6F9D-CC4C-AFAD-804216D632D5}" srcOrd="0" destOrd="0" presId="urn:microsoft.com/office/officeart/2005/8/layout/pyramid1"/>
    <dgm:cxn modelId="{B544F458-4D30-AF47-98C1-DA99B5C575C5}" type="presParOf" srcId="{B1978467-B6F5-2344-AEF7-C83CCFB8248F}" destId="{C417E192-D47D-F94B-95EB-839D377E949B}" srcOrd="1" destOrd="0" presId="urn:microsoft.com/office/officeart/2005/8/layout/pyramid1"/>
    <dgm:cxn modelId="{0E26FE4C-2798-304F-9F7F-D5793A19A5DA}" type="presParOf" srcId="{8EFC6674-B3F7-ED4A-86AC-81BD29570034}" destId="{FE6157F8-9B1E-FA4B-92B4-9076EE050B9F}" srcOrd="2" destOrd="0" presId="urn:microsoft.com/office/officeart/2005/8/layout/pyramid1"/>
    <dgm:cxn modelId="{B5CB61EE-DF6B-F848-847F-BE7442C51E5B}" type="presParOf" srcId="{FE6157F8-9B1E-FA4B-92B4-9076EE050B9F}" destId="{AD39C9ED-D61A-9E41-A1B0-E939885E2E95}" srcOrd="0" destOrd="0" presId="urn:microsoft.com/office/officeart/2005/8/layout/pyramid1"/>
    <dgm:cxn modelId="{334EB01D-4778-414D-A260-C084683142AA}" type="presParOf" srcId="{FE6157F8-9B1E-FA4B-92B4-9076EE050B9F}" destId="{39F50334-BF56-2A47-958A-EC18C0F3D1E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5E96C-C6F5-E14E-B372-4039776812F6}" type="datetime1">
              <a:rPr lang="en-GB" smtClean="0"/>
              <a:t>01/11/2013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AC64A4-F94D-794A-B339-20498EA03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5077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0C456-6DEB-6041-836F-1F490E96C46C}" type="datetime1">
              <a:rPr lang="en-GB" smtClean="0"/>
              <a:t>01/11/2013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ABF42-EFD2-CC4F-8311-CF06C4198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2406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56264" y="465269"/>
            <a:ext cx="3127081" cy="3135181"/>
          </a:xfrm>
        </p:spPr>
        <p:txBody>
          <a:bodyPr/>
          <a:lstStyle>
            <a:lvl1pPr>
              <a:defRPr b="1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1938" y="3861627"/>
            <a:ext cx="3695347" cy="17526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4C0CE-FCC7-0C41-A832-7EFE5E1342F7}" type="datetime1">
              <a:rPr lang="en-GB" smtClean="0"/>
              <a:t>01/11/2013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74588" y="5765333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rgbClr val="984807"/>
                </a:solidFill>
              </a:defRPr>
            </a:lvl1pPr>
          </a:lstStyle>
          <a:p>
            <a:fld id="{69430824-E35E-0A49-976C-C6AD0B3F07D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41" y="12828"/>
            <a:ext cx="4591594" cy="6858000"/>
          </a:xfrm>
          <a:prstGeom prst="rect">
            <a:avLst/>
          </a:prstGeom>
          <a:ln w="19050" cmpd="sng">
            <a:solidFill>
              <a:schemeClr val="accent6">
                <a:lumMod val="75000"/>
              </a:schemeClr>
            </a:solidFill>
          </a:ln>
        </p:spPr>
      </p:pic>
      <p:sp>
        <p:nvSpPr>
          <p:cNvPr id="9" name="Rectangle 8"/>
          <p:cNvSpPr/>
          <p:nvPr userDrawn="1"/>
        </p:nvSpPr>
        <p:spPr>
          <a:xfrm flipH="1">
            <a:off x="0" y="6721474"/>
            <a:ext cx="9144000" cy="136525"/>
          </a:xfrm>
          <a:prstGeom prst="rect">
            <a:avLst/>
          </a:prstGeom>
          <a:solidFill>
            <a:schemeClr val="accent6"/>
          </a:solidFill>
          <a:ln w="190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739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A0FB-A580-5042-9DB9-A4886ED8AA7D}" type="datetime1">
              <a:rPr lang="en-GB" smtClean="0"/>
              <a:t>01/11/2013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73721" cy="6858000"/>
          </a:xfrm>
          <a:prstGeom prst="rect">
            <a:avLst/>
          </a:prstGeom>
          <a:solidFill>
            <a:schemeClr val="accent6"/>
          </a:solidFill>
          <a:ln w="190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97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5F8E6-3465-E042-BABA-E20AAAB4BEBE}" type="datetime1">
              <a:rPr lang="en-GB" smtClean="0"/>
              <a:t>01/11/2013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73721" cy="6858000"/>
          </a:xfrm>
          <a:prstGeom prst="rect">
            <a:avLst/>
          </a:prstGeom>
          <a:solidFill>
            <a:schemeClr val="accent6"/>
          </a:solidFill>
          <a:ln w="190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877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0641-BE0C-4940-8283-B4D7637C9529}" type="datetime1">
              <a:rPr lang="en-GB" smtClean="0"/>
              <a:t>01/11/2013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‹#›</a:t>
            </a:fld>
            <a:r>
              <a:rPr lang="en-US" dirty="0" smtClean="0"/>
              <a:t>/19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 flipH="1">
            <a:off x="0" y="6721474"/>
            <a:ext cx="9144000" cy="136525"/>
          </a:xfrm>
          <a:prstGeom prst="rect">
            <a:avLst/>
          </a:prstGeom>
          <a:solidFill>
            <a:schemeClr val="accent6"/>
          </a:solidFill>
          <a:ln w="190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73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E794-B4BB-E54D-8F4E-F619F17B9599}" type="datetime1">
              <a:rPr lang="en-GB" smtClean="0"/>
              <a:t>01/11/2013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 flipH="1">
            <a:off x="0" y="6721474"/>
            <a:ext cx="9144000" cy="136525"/>
          </a:xfrm>
          <a:prstGeom prst="rect">
            <a:avLst/>
          </a:prstGeom>
          <a:solidFill>
            <a:schemeClr val="accent6"/>
          </a:solidFill>
          <a:ln w="190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302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1081-AADE-9F42-9A75-F6B2BA0197CA}" type="datetime1">
              <a:rPr lang="en-GB" smtClean="0"/>
              <a:t>01/11/2013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73721" cy="6858000"/>
          </a:xfrm>
          <a:prstGeom prst="rect">
            <a:avLst/>
          </a:prstGeom>
          <a:solidFill>
            <a:schemeClr val="accent6"/>
          </a:solidFill>
          <a:ln w="190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66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86C7-306E-0D4F-904D-84F0F92B1323}" type="datetime1">
              <a:rPr lang="en-GB" smtClean="0"/>
              <a:t>01/11/2013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173721" cy="6858000"/>
          </a:xfrm>
          <a:prstGeom prst="rect">
            <a:avLst/>
          </a:prstGeom>
          <a:solidFill>
            <a:schemeClr val="accent6"/>
          </a:solidFill>
          <a:ln w="190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542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5C140-FC02-A942-B2BD-8ABFACF9ABA2}" type="datetime1">
              <a:rPr lang="en-GB" smtClean="0"/>
              <a:t>01/11/2013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73721" cy="6858000"/>
          </a:xfrm>
          <a:prstGeom prst="rect">
            <a:avLst/>
          </a:prstGeom>
          <a:solidFill>
            <a:schemeClr val="accent6"/>
          </a:solidFill>
          <a:ln w="190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424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2EEA-7790-1640-964F-95851D598B2D}" type="datetime1">
              <a:rPr lang="en-GB" smtClean="0"/>
              <a:t>01/11/2013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73721" cy="6858000"/>
          </a:xfrm>
          <a:prstGeom prst="rect">
            <a:avLst/>
          </a:prstGeom>
          <a:solidFill>
            <a:schemeClr val="accent6"/>
          </a:solidFill>
          <a:ln w="190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21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412B-BC87-D54A-BD3E-39C7E4B3D30B}" type="datetime1">
              <a:rPr lang="en-GB" smtClean="0"/>
              <a:t>01/11/2013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73721" cy="6858000"/>
          </a:xfrm>
          <a:prstGeom prst="rect">
            <a:avLst/>
          </a:prstGeom>
          <a:solidFill>
            <a:schemeClr val="accent6"/>
          </a:solidFill>
          <a:ln w="190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9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DB0-46C2-AE41-840C-ED74261BC9E3}" type="datetime1">
              <a:rPr lang="en-GB" smtClean="0"/>
              <a:t>01/11/2013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73721" cy="6858000"/>
          </a:xfrm>
          <a:prstGeom prst="rect">
            <a:avLst/>
          </a:prstGeom>
          <a:solidFill>
            <a:schemeClr val="accent6"/>
          </a:solidFill>
          <a:ln w="190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41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98FF8-76C5-8C42-B461-01D8C0AC5331}" type="datetime1">
              <a:rPr lang="en-GB" smtClean="0"/>
              <a:t>01/11/2013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1">
                <a:solidFill>
                  <a:srgbClr val="984807"/>
                </a:solidFill>
              </a:defRPr>
            </a:lvl1pPr>
          </a:lstStyle>
          <a:p>
            <a:fld id="{69430824-E35E-0A49-976C-C6AD0B3F07D1}" type="slidenum">
              <a:rPr lang="en-US" smtClean="0"/>
              <a:pPr/>
              <a:t>‹#›</a:t>
            </a:fld>
            <a:r>
              <a:rPr lang="en-US" dirty="0" smtClean="0"/>
              <a:t>/19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3">
            <a:alphaModFix amt="26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16" b="40901"/>
          <a:stretch/>
        </p:blipFill>
        <p:spPr>
          <a:xfrm flipH="1">
            <a:off x="-1" y="2805023"/>
            <a:ext cx="4012327" cy="4052977"/>
          </a:xfrm>
          <a:prstGeom prst="rect">
            <a:avLst/>
          </a:prstGeom>
          <a:ln w="19050" cmpd="sng">
            <a:noFill/>
          </a:ln>
        </p:spPr>
      </p:pic>
    </p:spTree>
    <p:extLst>
      <p:ext uri="{BB962C8B-B14F-4D97-AF65-F5344CB8AC3E}">
        <p14:creationId xmlns:p14="http://schemas.microsoft.com/office/powerpoint/2010/main" val="3352434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>
          <a:solidFill>
            <a:schemeClr val="accent6">
              <a:lumMod val="5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0.jpg"/><Relationship Id="rId5" Type="http://schemas.openxmlformats.org/officeDocument/2006/relationships/diagramColors" Target="../diagrams/colors1.xml"/><Relationship Id="rId10" Type="http://schemas.openxmlformats.org/officeDocument/2006/relationships/image" Target="../media/image9.jp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Learning to Evaluate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Koen Geven</a:t>
            </a:r>
          </a:p>
          <a:p>
            <a:r>
              <a:rPr lang="en-US" dirty="0" smtClean="0"/>
              <a:t>UEFISCDI Conference</a:t>
            </a:r>
          </a:p>
          <a:p>
            <a:r>
              <a:rPr lang="en-US" dirty="0" smtClean="0"/>
              <a:t>1 November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5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How-question: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984807"/>
                </a:solidFill>
              </a:rPr>
              <a:t>How do policy instruments construct the meaning of ‘quality’?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 Why-question: </a:t>
            </a:r>
            <a:endParaRPr lang="en-US" dirty="0"/>
          </a:p>
          <a:p>
            <a:pPr marL="0" indent="0" algn="ctr">
              <a:buNone/>
            </a:pPr>
            <a:r>
              <a:rPr lang="en-US" b="1" dirty="0" smtClean="0">
                <a:solidFill>
                  <a:srgbClr val="984807"/>
                </a:solidFill>
              </a:rPr>
              <a:t>Why do Romanian universities fail to </a:t>
            </a:r>
            <a:r>
              <a:rPr lang="en-US" b="1" dirty="0" err="1" smtClean="0">
                <a:solidFill>
                  <a:srgbClr val="984807"/>
                </a:solidFill>
              </a:rPr>
              <a:t>internalise</a:t>
            </a:r>
            <a:r>
              <a:rPr lang="en-US" b="1" dirty="0" smtClean="0">
                <a:solidFill>
                  <a:srgbClr val="984807"/>
                </a:solidFill>
              </a:rPr>
              <a:t> quality assurance?</a:t>
            </a:r>
            <a:endParaRPr lang="en-US" b="1" dirty="0">
              <a:solidFill>
                <a:srgbClr val="98480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05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Interpretive Policy Study (Fischer 1995)</a:t>
            </a:r>
          </a:p>
          <a:p>
            <a:r>
              <a:rPr lang="en-US" dirty="0" smtClean="0"/>
              <a:t>Focus on </a:t>
            </a:r>
            <a:r>
              <a:rPr lang="en-US" b="1" dirty="0" smtClean="0">
                <a:solidFill>
                  <a:srgbClr val="984807"/>
                </a:solidFill>
              </a:rPr>
              <a:t>policy instruments</a:t>
            </a:r>
            <a:r>
              <a:rPr lang="en-US" dirty="0" smtClean="0">
                <a:solidFill>
                  <a:srgbClr val="984807"/>
                </a:solidFill>
              </a:rPr>
              <a:t> </a:t>
            </a:r>
            <a:r>
              <a:rPr lang="en-US" dirty="0" smtClean="0"/>
              <a:t>(</a:t>
            </a:r>
            <a:r>
              <a:rPr lang="en-US" dirty="0" err="1" smtClean="0"/>
              <a:t>Lascoumes</a:t>
            </a:r>
            <a:r>
              <a:rPr lang="en-US" dirty="0" smtClean="0"/>
              <a:t> &amp; Le </a:t>
            </a:r>
            <a:r>
              <a:rPr lang="en-US" dirty="0" err="1" smtClean="0"/>
              <a:t>Galès</a:t>
            </a:r>
            <a:r>
              <a:rPr lang="en-US" dirty="0" smtClean="0"/>
              <a:t> 2007)</a:t>
            </a:r>
          </a:p>
          <a:p>
            <a:r>
              <a:rPr lang="en-US" dirty="0" smtClean="0"/>
              <a:t>Analysis of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984807"/>
                </a:solidFill>
              </a:rPr>
              <a:t>policy documents </a:t>
            </a:r>
            <a:r>
              <a:rPr lang="en-US" dirty="0" smtClean="0"/>
              <a:t>(laws, policy papers, methodologies)</a:t>
            </a:r>
          </a:p>
          <a:p>
            <a:r>
              <a:rPr lang="en-US" b="1" dirty="0" smtClean="0">
                <a:solidFill>
                  <a:srgbClr val="984807"/>
                </a:solidFill>
              </a:rPr>
              <a:t>Interviews</a:t>
            </a:r>
            <a:r>
              <a:rPr lang="en-US" dirty="0" smtClean="0">
                <a:solidFill>
                  <a:srgbClr val="984807"/>
                </a:solidFill>
              </a:rPr>
              <a:t> </a:t>
            </a:r>
            <a:r>
              <a:rPr lang="en-US" dirty="0" smtClean="0"/>
              <a:t>with professors, students, administrators (187 interviews; 327 interviewees)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25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Universities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12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878263" y="291154"/>
            <a:ext cx="6882110" cy="4639986"/>
            <a:chOff x="5633272" y="4219096"/>
            <a:chExt cx="3435342" cy="240903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633272" y="4219096"/>
              <a:ext cx="3435342" cy="2409034"/>
            </a:xfrm>
            <a:prstGeom prst="rect">
              <a:avLst/>
            </a:prstGeom>
          </p:spPr>
        </p:pic>
        <p:sp>
          <p:nvSpPr>
            <p:cNvPr id="7" name="5-Point Star 6"/>
            <p:cNvSpPr/>
            <p:nvPr/>
          </p:nvSpPr>
          <p:spPr>
            <a:xfrm>
              <a:off x="7016840" y="5489576"/>
              <a:ext cx="146050" cy="133350"/>
            </a:xfrm>
            <a:prstGeom prst="star5">
              <a:avLst/>
            </a:prstGeom>
            <a:solidFill>
              <a:schemeClr val="bg1"/>
            </a:solidFill>
            <a:ln>
              <a:solidFill>
                <a:srgbClr val="E46C0A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7611189" y="6008622"/>
              <a:ext cx="146050" cy="133350"/>
            </a:xfrm>
            <a:prstGeom prst="star5">
              <a:avLst/>
            </a:prstGeom>
            <a:solidFill>
              <a:schemeClr val="bg1"/>
            </a:solidFill>
            <a:ln>
              <a:solidFill>
                <a:srgbClr val="E46C0A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5-Point Star 8"/>
            <p:cNvSpPr/>
            <p:nvPr/>
          </p:nvSpPr>
          <p:spPr>
            <a:xfrm>
              <a:off x="6165850" y="5391151"/>
              <a:ext cx="146050" cy="133350"/>
            </a:xfrm>
            <a:prstGeom prst="star5">
              <a:avLst/>
            </a:prstGeom>
            <a:solidFill>
              <a:schemeClr val="bg1"/>
            </a:solidFill>
            <a:ln>
              <a:solidFill>
                <a:srgbClr val="E46C0A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5-Point Star 9"/>
            <p:cNvSpPr/>
            <p:nvPr/>
          </p:nvSpPr>
          <p:spPr>
            <a:xfrm>
              <a:off x="8004570" y="4828512"/>
              <a:ext cx="146050" cy="133350"/>
            </a:xfrm>
            <a:prstGeom prst="star5">
              <a:avLst/>
            </a:prstGeom>
            <a:solidFill>
              <a:schemeClr val="bg1"/>
            </a:solidFill>
            <a:ln>
              <a:solidFill>
                <a:srgbClr val="E46C0A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5-Point Star 10"/>
            <p:cNvSpPr/>
            <p:nvPr/>
          </p:nvSpPr>
          <p:spPr>
            <a:xfrm>
              <a:off x="6870326" y="5048251"/>
              <a:ext cx="146050" cy="133350"/>
            </a:xfrm>
            <a:prstGeom prst="star5">
              <a:avLst/>
            </a:prstGeom>
            <a:solidFill>
              <a:schemeClr val="bg1"/>
            </a:solidFill>
            <a:ln>
              <a:solidFill>
                <a:srgbClr val="E46C0A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78263" y="5214850"/>
            <a:ext cx="7107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 smtClean="0"/>
              <a:t>Five universities:</a:t>
            </a:r>
            <a:r>
              <a:rPr lang="en-US" b="1" i="1" dirty="0" smtClean="0"/>
              <a:t> </a:t>
            </a:r>
            <a:r>
              <a:rPr lang="en-US" i="1" dirty="0" smtClean="0"/>
              <a:t>University of West </a:t>
            </a:r>
            <a:r>
              <a:rPr lang="en-US" b="1" i="1" dirty="0" smtClean="0">
                <a:solidFill>
                  <a:srgbClr val="984807"/>
                </a:solidFill>
              </a:rPr>
              <a:t>Timisoara</a:t>
            </a:r>
            <a:r>
              <a:rPr lang="en-US" i="1" dirty="0" smtClean="0"/>
              <a:t>, Babes </a:t>
            </a:r>
            <a:r>
              <a:rPr lang="en-US" i="1" dirty="0" err="1" smtClean="0"/>
              <a:t>Bolyai</a:t>
            </a:r>
            <a:r>
              <a:rPr lang="en-US" i="1" dirty="0" smtClean="0"/>
              <a:t> University (</a:t>
            </a:r>
            <a:r>
              <a:rPr lang="en-US" b="1" i="1" dirty="0" err="1" smtClean="0">
                <a:solidFill>
                  <a:srgbClr val="984807"/>
                </a:solidFill>
              </a:rPr>
              <a:t>Cluj</a:t>
            </a:r>
            <a:r>
              <a:rPr lang="en-US" i="1" dirty="0" smtClean="0"/>
              <a:t>), Lucian </a:t>
            </a:r>
            <a:r>
              <a:rPr lang="en-US" i="1" dirty="0" err="1" smtClean="0"/>
              <a:t>Blaga</a:t>
            </a:r>
            <a:r>
              <a:rPr lang="en-US" i="1" dirty="0" smtClean="0"/>
              <a:t> University (</a:t>
            </a:r>
            <a:r>
              <a:rPr lang="en-US" b="1" i="1" dirty="0" smtClean="0">
                <a:solidFill>
                  <a:srgbClr val="984807"/>
                </a:solidFill>
              </a:rPr>
              <a:t>Sibiu</a:t>
            </a:r>
            <a:r>
              <a:rPr lang="en-US" i="1" dirty="0" smtClean="0"/>
              <a:t>), Romanian American University (</a:t>
            </a:r>
            <a:r>
              <a:rPr lang="en-US" b="1" i="1" dirty="0" smtClean="0">
                <a:solidFill>
                  <a:srgbClr val="984807"/>
                </a:solidFill>
              </a:rPr>
              <a:t>Bucharest</a:t>
            </a:r>
            <a:r>
              <a:rPr lang="en-US" i="1" dirty="0" smtClean="0"/>
              <a:t>), </a:t>
            </a:r>
            <a:r>
              <a:rPr lang="en-US" i="1" dirty="0" err="1" smtClean="0"/>
              <a:t>Georche</a:t>
            </a:r>
            <a:r>
              <a:rPr lang="en-US" i="1" dirty="0" smtClean="0"/>
              <a:t> </a:t>
            </a:r>
            <a:r>
              <a:rPr lang="en-US" i="1" dirty="0" err="1" smtClean="0"/>
              <a:t>Asachi</a:t>
            </a:r>
            <a:r>
              <a:rPr lang="en-US" i="1" dirty="0" smtClean="0"/>
              <a:t> University (</a:t>
            </a:r>
            <a:r>
              <a:rPr lang="en-US" b="1" i="1" dirty="0" smtClean="0">
                <a:solidFill>
                  <a:srgbClr val="984807"/>
                </a:solidFill>
              </a:rPr>
              <a:t>Iasi</a:t>
            </a:r>
            <a:r>
              <a:rPr lang="en-US" i="1" dirty="0" smtClean="0"/>
              <a:t>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45373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49437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i="1" dirty="0" smtClean="0">
                <a:solidFill>
                  <a:schemeClr val="tx1"/>
                </a:solidFill>
              </a:rPr>
              <a:t>Quality means </a:t>
            </a:r>
            <a:r>
              <a:rPr lang="en-GB" i="1" dirty="0">
                <a:solidFill>
                  <a:schemeClr val="tx1"/>
                </a:solidFill>
              </a:rPr>
              <a:t>scoring high in evaluations. </a:t>
            </a:r>
            <a:r>
              <a:rPr lang="en-US" i="1" dirty="0">
                <a:solidFill>
                  <a:schemeClr val="tx1"/>
                </a:solidFill>
              </a:rPr>
              <a:t/>
            </a:r>
            <a:br>
              <a:rPr lang="en-US" i="1" dirty="0">
                <a:solidFill>
                  <a:schemeClr val="tx1"/>
                </a:solidFill>
              </a:rPr>
            </a:b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13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1222" y="691444"/>
            <a:ext cx="70837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>
                <a:solidFill>
                  <a:srgbClr val="984807"/>
                </a:solidFill>
              </a:rPr>
              <a:t>How do policy instruments construct the meaning of ‘quality’</a:t>
            </a:r>
            <a:r>
              <a:rPr lang="en-US" sz="4000" b="1" i="1" dirty="0" smtClean="0">
                <a:solidFill>
                  <a:srgbClr val="984807"/>
                </a:solidFill>
              </a:rPr>
              <a:t>?</a:t>
            </a:r>
            <a:endParaRPr lang="en-US" sz="4000" b="1" i="1" dirty="0">
              <a:solidFill>
                <a:srgbClr val="9848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79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Discourse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768603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14</a:t>
            </a:fld>
            <a:r>
              <a:rPr lang="en-US" smtClean="0"/>
              <a:t>/19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07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15</a:t>
            </a:fld>
            <a:endParaRPr lang="en-US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0313822"/>
              </p:ext>
            </p:extLst>
          </p:nvPr>
        </p:nvGraphicFramePr>
        <p:xfrm>
          <a:off x="245535" y="1388535"/>
          <a:ext cx="2028688" cy="474378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028688"/>
              </a:tblGrid>
              <a:tr h="3164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Instruments</a:t>
                      </a:r>
                      <a:endParaRPr lang="en-US" sz="2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6328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Institutional evaluation and accreditation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535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Programme evaluation and accreditation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4219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Evaluation of doctoral schools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4219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Institutional classification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293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Programme ranking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4219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Institutional evaluation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293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Research evaluation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4219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Legal standards for promotion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293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Habilitation</a:t>
                      </a:r>
                      <a:r>
                        <a:rPr lang="en-GB" sz="1400" dirty="0">
                          <a:effectLst/>
                        </a:rPr>
                        <a:t> standards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6328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Audits by various national </a:t>
                      </a:r>
                      <a:endParaRPr lang="en-GB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agencies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508521"/>
              </p:ext>
            </p:extLst>
          </p:nvPr>
        </p:nvGraphicFramePr>
        <p:xfrm>
          <a:off x="2274224" y="1388534"/>
          <a:ext cx="6573444" cy="474378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6573444"/>
              </a:tblGrid>
              <a:tr h="366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Quality standards defined in:</a:t>
                      </a:r>
                      <a:endParaRPr lang="en-US" sz="2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634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 areas, 14 criteria, 16 standards, 43 performance </a:t>
                      </a:r>
                      <a:r>
                        <a:rPr lang="en-GB" sz="1400" dirty="0" smtClean="0">
                          <a:effectLst/>
                        </a:rPr>
                        <a:t>indicators</a:t>
                      </a:r>
                    </a:p>
                  </a:txBody>
                  <a:tcPr marL="68580" marR="68580" marT="0" marB="0"/>
                </a:tc>
              </a:tr>
              <a:tr h="537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 areas, 14 criteria, 16 standards, 43 performance indicators as well as ‘specific standards of specialist committees’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422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Unclear, draft mentions 3 areas, 14 criteria, 65 performance indicators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422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 criteria, 11 standards, 91 variables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2935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 criteria, 10 standards, 80 variables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422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 central questions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2935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 criteria, 11 indicators 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422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Unclear, standards to evaluate personal scientific work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2935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Unclear, standards to evaluate personal scientific work</a:t>
                      </a:r>
                      <a:endParaRPr lang="en-US" sz="1400" dirty="0">
                        <a:effectLst/>
                        <a:latin typeface="Cambria"/>
                        <a:ea typeface="Cambria"/>
                      </a:endParaRPr>
                    </a:p>
                  </a:txBody>
                  <a:tcPr marL="68580" marR="68580" marT="0" marB="0"/>
                </a:tc>
              </a:tr>
              <a:tr h="634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Unclear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86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16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1222" y="2195483"/>
            <a:ext cx="70837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984807"/>
                </a:solidFill>
              </a:rPr>
              <a:t>2. Why do Romanian universities fail to </a:t>
            </a:r>
            <a:r>
              <a:rPr lang="en-US" sz="4000" b="1" i="1" dirty="0" err="1" smtClean="0">
                <a:solidFill>
                  <a:srgbClr val="984807"/>
                </a:solidFill>
              </a:rPr>
              <a:t>internalise</a:t>
            </a:r>
            <a:r>
              <a:rPr lang="en-US" sz="4000" b="1" i="1" dirty="0" smtClean="0">
                <a:solidFill>
                  <a:srgbClr val="984807"/>
                </a:solidFill>
              </a:rPr>
              <a:t> quality assurance?</a:t>
            </a:r>
            <a:endParaRPr lang="en-US" sz="4000" b="1" i="1" dirty="0">
              <a:solidFill>
                <a:srgbClr val="9848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23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Five Hypotheses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6449721"/>
              </p:ext>
            </p:extLst>
          </p:nvPr>
        </p:nvGraphicFramePr>
        <p:xfrm>
          <a:off x="457200" y="1600200"/>
          <a:ext cx="8229600" cy="473201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30663"/>
                <a:gridCol w="6898937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Number</a:t>
                      </a:r>
                      <a:endParaRPr lang="en-US" sz="25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Hypothesis</a:t>
                      </a:r>
                      <a:endParaRPr lang="en-US" sz="25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25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H</a:t>
                      </a:r>
                      <a:r>
                        <a:rPr lang="en-US" sz="2200" baseline="-250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i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Quality assurance is not internalized because of academic ‘complacency’.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Calibri"/>
                          <a:cs typeface="Calibri"/>
                        </a:rPr>
                        <a:t>H</a:t>
                      </a:r>
                      <a:r>
                        <a:rPr lang="en-US" sz="2200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lang="en-US" sz="2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i="1">
                          <a:effectLst/>
                          <a:latin typeface="Calibri"/>
                          <a:ea typeface="Calibri"/>
                          <a:cs typeface="Calibri"/>
                        </a:rPr>
                        <a:t>Quality assurance is not internalized because of ambiguous and inconsistent national regulations.</a:t>
                      </a:r>
                      <a:endParaRPr lang="en-US" sz="2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Calibri"/>
                          <a:cs typeface="Calibri"/>
                        </a:rPr>
                        <a:t>H</a:t>
                      </a:r>
                      <a:r>
                        <a:rPr lang="en-US" sz="2200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lang="en-US" sz="2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i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Quality assurance is not internalized because it lacks support from people ‘on the ground’.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Calibri"/>
                          <a:cs typeface="Calibri"/>
                        </a:rPr>
                        <a:t>H</a:t>
                      </a:r>
                      <a:r>
                        <a:rPr lang="en-US" sz="2200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lang="en-US" sz="2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i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Quality assurance is not internalized because of institutional (communist) legacies from the past.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Calibri"/>
                          <a:cs typeface="Calibri"/>
                        </a:rPr>
                        <a:t>H</a:t>
                      </a:r>
                      <a:r>
                        <a:rPr lang="en-US" sz="2200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lang="en-US" sz="2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i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Quality assurance is not internalized because the market does not reward its operation.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64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Corroborated?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2968564"/>
              </p:ext>
            </p:extLst>
          </p:nvPr>
        </p:nvGraphicFramePr>
        <p:xfrm>
          <a:off x="457200" y="1600200"/>
          <a:ext cx="8229600" cy="473201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30663"/>
                <a:gridCol w="6898937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Number</a:t>
                      </a:r>
                      <a:endParaRPr lang="en-US" sz="25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Hypothesis</a:t>
                      </a:r>
                      <a:endParaRPr lang="en-US" sz="25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25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H</a:t>
                      </a:r>
                      <a:r>
                        <a:rPr lang="en-US" sz="2200" baseline="-250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i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Quality assurance is not internalized because of academic ‘complacency’.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H</a:t>
                      </a:r>
                      <a:r>
                        <a:rPr lang="en-US" sz="2200" baseline="-250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i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Quality assurance is not internalized because of ambiguous and inconsistent national regulations.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Calibri"/>
                          <a:cs typeface="Calibri"/>
                        </a:rPr>
                        <a:t>H</a:t>
                      </a:r>
                      <a:r>
                        <a:rPr lang="en-US" sz="2200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lang="en-US" sz="2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i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Quality assurance is not internalized because it lacks support from people ‘on the ground’.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H</a:t>
                      </a:r>
                      <a:r>
                        <a:rPr lang="en-US" sz="2200" baseline="-250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i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Quality assurance is not internalized because of institutional (communist) legacies from the past.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solidFill>
                      <a:srgbClr val="C0504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Calibri"/>
                          <a:cs typeface="Calibri"/>
                        </a:rPr>
                        <a:t>H</a:t>
                      </a:r>
                      <a:r>
                        <a:rPr lang="en-US" sz="2200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lang="en-US" sz="2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i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Quality assurance is not internalized because the market does not reward its operation.</a:t>
                      </a:r>
                      <a:endParaRPr lang="en-US" sz="2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solidFill>
                      <a:srgbClr val="C0504D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97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Panopticon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Merry-go-Round?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19</a:t>
            </a:fld>
            <a:endParaRPr lang="en-US"/>
          </a:p>
        </p:txBody>
      </p:sp>
      <p:pic>
        <p:nvPicPr>
          <p:cNvPr id="9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22342" r="22342"/>
          <a:stretch/>
        </p:blipFill>
        <p:spPr/>
      </p:pic>
      <p:pic>
        <p:nvPicPr>
          <p:cNvPr id="10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l="6261" r="6261"/>
          <a:stretch>
            <a:fillRect/>
          </a:stretch>
        </p:blipFill>
        <p:spPr/>
      </p:pic>
      <p:sp>
        <p:nvSpPr>
          <p:cNvPr id="11" name="Multiply 10"/>
          <p:cNvSpPr/>
          <p:nvPr/>
        </p:nvSpPr>
        <p:spPr>
          <a:xfrm>
            <a:off x="457200" y="1744838"/>
            <a:ext cx="3868914" cy="4611512"/>
          </a:xfrm>
          <a:prstGeom prst="mathMultiply">
            <a:avLst/>
          </a:prstGeom>
          <a:solidFill>
            <a:srgbClr val="FF0000"/>
          </a:solidFill>
          <a:ln w="508000" cmpd="sng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y 11"/>
          <p:cNvSpPr/>
          <p:nvPr/>
        </p:nvSpPr>
        <p:spPr>
          <a:xfrm>
            <a:off x="4797778" y="1629305"/>
            <a:ext cx="3810000" cy="4844874"/>
          </a:xfrm>
          <a:prstGeom prst="mathMultiply">
            <a:avLst/>
          </a:prstGeom>
          <a:solidFill>
            <a:srgbClr val="FF0000"/>
          </a:solidFill>
          <a:ln w="508000" cmpd="sng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36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Message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i="1" dirty="0" smtClean="0">
                <a:solidFill>
                  <a:srgbClr val="984807"/>
                </a:solidFill>
              </a:rPr>
              <a:t>Evaluations fail to achieve substantial reflection on higher education and research.</a:t>
            </a:r>
          </a:p>
          <a:p>
            <a:pPr marL="514350" indent="-514350" algn="ctr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Evaluations are too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bureaucratic</a:t>
            </a:r>
          </a:p>
          <a:p>
            <a:pPr marL="514350" indent="-514350">
              <a:buAutoNum type="arabicPeriod"/>
            </a:pPr>
            <a:r>
              <a:rPr lang="en-US" dirty="0" smtClean="0"/>
              <a:t>Academics and students do not feel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ownership</a:t>
            </a:r>
          </a:p>
          <a:p>
            <a:pPr marL="514350" indent="-514350">
              <a:buAutoNum type="arabicPeriod"/>
            </a:pPr>
            <a:r>
              <a:rPr lang="en-US" dirty="0" smtClean="0"/>
              <a:t>Standards are </a:t>
            </a:r>
            <a:r>
              <a:rPr lang="en-US" b="1" dirty="0" smtClean="0">
                <a:solidFill>
                  <a:srgbClr val="984807"/>
                </a:solidFill>
              </a:rPr>
              <a:t>inconsistent</a:t>
            </a:r>
            <a:endParaRPr lang="en-US" b="1" dirty="0">
              <a:solidFill>
                <a:srgbClr val="98480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55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recommendations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Simplify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dirty="0"/>
              <a:t>the </a:t>
            </a:r>
            <a:r>
              <a:rPr lang="en-GB" dirty="0" smtClean="0"/>
              <a:t>procedures</a:t>
            </a:r>
          </a:p>
          <a:p>
            <a:pPr marL="514350" indent="-514350">
              <a:buFont typeface="+mj-lt"/>
              <a:buAutoNum type="arabicPeriod"/>
            </a:pP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Allow </a:t>
            </a:r>
            <a:r>
              <a:rPr lang="en-GB" b="1" dirty="0">
                <a:solidFill>
                  <a:srgbClr val="984807"/>
                </a:solidFill>
              </a:rPr>
              <a:t>professors and students to set their own standards </a:t>
            </a:r>
            <a:r>
              <a:rPr lang="en-GB" dirty="0"/>
              <a:t>in education and </a:t>
            </a:r>
            <a:r>
              <a:rPr lang="en-GB" dirty="0" smtClean="0"/>
              <a:t>research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Apply </a:t>
            </a:r>
            <a:r>
              <a:rPr lang="en-GB" dirty="0"/>
              <a:t>a more </a:t>
            </a:r>
            <a:r>
              <a:rPr lang="en-GB" b="1" dirty="0">
                <a:solidFill>
                  <a:srgbClr val="984807"/>
                </a:solidFill>
              </a:rPr>
              <a:t>consistent and open concept of ‘quality’</a:t>
            </a:r>
            <a:r>
              <a:rPr lang="en-US" b="1" dirty="0">
                <a:solidFill>
                  <a:srgbClr val="984807"/>
                </a:solidFill>
              </a:rPr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99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Policy-Makers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z="2500" dirty="0" smtClean="0"/>
              <a:t>1.1</a:t>
            </a:r>
            <a:r>
              <a:rPr lang="en-GB" sz="2500" dirty="0"/>
              <a:t>: Reduce the number of evaluation instruments and reports</a:t>
            </a:r>
            <a:r>
              <a:rPr lang="en-GB" sz="2500" dirty="0" smtClean="0"/>
              <a:t>.</a:t>
            </a:r>
          </a:p>
          <a:p>
            <a:pPr marL="0" indent="0">
              <a:buNone/>
            </a:pPr>
            <a:r>
              <a:rPr lang="en-GB" sz="2500" dirty="0" smtClean="0"/>
              <a:t>1.2</a:t>
            </a:r>
            <a:r>
              <a:rPr lang="en-GB" sz="2500" dirty="0"/>
              <a:t>: Evaluate the evaluation procedures as a whole every five years</a:t>
            </a:r>
            <a:r>
              <a:rPr lang="en-GB" sz="2500" dirty="0" smtClean="0"/>
              <a:t>.</a:t>
            </a:r>
          </a:p>
          <a:p>
            <a:pPr marL="0" indent="0">
              <a:buNone/>
            </a:pPr>
            <a:r>
              <a:rPr lang="en-GB" sz="2500" dirty="0" smtClean="0"/>
              <a:t>1.3</a:t>
            </a:r>
            <a:r>
              <a:rPr lang="en-GB" sz="2500" dirty="0"/>
              <a:t>: Create new policy instruments to deal with gross misconduct</a:t>
            </a:r>
            <a:r>
              <a:rPr lang="en-GB" sz="2500" dirty="0" smtClean="0"/>
              <a:t>.</a:t>
            </a:r>
          </a:p>
          <a:p>
            <a:pPr marL="0" indent="0">
              <a:buNone/>
            </a:pPr>
            <a:r>
              <a:rPr lang="en-GB" sz="2500" dirty="0" smtClean="0"/>
              <a:t>2.1</a:t>
            </a:r>
            <a:r>
              <a:rPr lang="en-GB" sz="2500" dirty="0"/>
              <a:t>: Focus on organising the evaluations without pre-defining all the standards</a:t>
            </a:r>
            <a:r>
              <a:rPr lang="en-GB" sz="2500" dirty="0" smtClean="0"/>
              <a:t>.</a:t>
            </a:r>
          </a:p>
          <a:p>
            <a:pPr marL="0" indent="0">
              <a:buNone/>
            </a:pPr>
            <a:r>
              <a:rPr lang="en-GB" sz="2500" dirty="0" smtClean="0"/>
              <a:t>3.1: Reduce </a:t>
            </a:r>
            <a:r>
              <a:rPr lang="en-GB" sz="2500" dirty="0"/>
              <a:t>the number of criteria on which evaluations are to be carried out</a:t>
            </a:r>
            <a:r>
              <a:rPr lang="en-GB" sz="2500" dirty="0" smtClean="0"/>
              <a:t>.</a:t>
            </a:r>
            <a:endParaRPr lang="en-US" sz="2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58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Universities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1.4</a:t>
            </a:r>
            <a:r>
              <a:rPr lang="en-GB" dirty="0"/>
              <a:t>: Foster informal evaluation practices as well as formal practices.</a:t>
            </a:r>
            <a:endParaRPr lang="en-US" dirty="0"/>
          </a:p>
          <a:p>
            <a:pPr marL="0" indent="0">
              <a:buNone/>
            </a:pPr>
            <a:r>
              <a:rPr lang="en-GB" dirty="0" smtClean="0"/>
              <a:t>2.2</a:t>
            </a:r>
            <a:r>
              <a:rPr lang="en-GB" dirty="0"/>
              <a:t>: Enable a more flexible approach to evaluations within departments.</a:t>
            </a:r>
            <a:endParaRPr lang="en-US" dirty="0"/>
          </a:p>
          <a:p>
            <a:pPr marL="0" indent="0">
              <a:buNone/>
            </a:pPr>
            <a:r>
              <a:rPr lang="en-GB" dirty="0" smtClean="0"/>
              <a:t>3.2</a:t>
            </a:r>
            <a:r>
              <a:rPr lang="en-GB" dirty="0"/>
              <a:t>: Organise structured discussions about the meaning of quality in faculties and departments</a:t>
            </a:r>
            <a:endParaRPr lang="en-US" dirty="0"/>
          </a:p>
          <a:p>
            <a:pPr marL="0" indent="0">
              <a:buNone/>
            </a:pPr>
            <a:r>
              <a:rPr lang="en-GB" dirty="0" smtClean="0"/>
              <a:t>3.3</a:t>
            </a:r>
            <a:r>
              <a:rPr lang="en-GB" dirty="0"/>
              <a:t>: Develop professional networks between people working on evaluations.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89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/>
              <a:t>Fischer, F. 1995. Evaluating Public Policy, Wadsworth, Thomson Learning</a:t>
            </a:r>
            <a:r>
              <a:rPr lang="en-GB" dirty="0" smtClean="0"/>
              <a:t>.</a:t>
            </a:r>
          </a:p>
          <a:p>
            <a:r>
              <a:rPr lang="en-GB" dirty="0" smtClean="0"/>
              <a:t>Foucault, M. Discipline and Punish. The Birth of the Prison. Translated by Alan Sheridan. Vintage Books: </a:t>
            </a:r>
            <a:r>
              <a:rPr lang="en-GB" smtClean="0"/>
              <a:t>New York. </a:t>
            </a:r>
            <a:endParaRPr lang="en-GB" dirty="0" smtClean="0"/>
          </a:p>
          <a:p>
            <a:r>
              <a:rPr lang="en-GB" dirty="0" smtClean="0"/>
              <a:t>Geven, K., A. </a:t>
            </a:r>
            <a:r>
              <a:rPr lang="en-GB" dirty="0" err="1" smtClean="0"/>
              <a:t>Maricut</a:t>
            </a:r>
            <a:r>
              <a:rPr lang="en-GB" dirty="0" smtClean="0"/>
              <a:t>, N. </a:t>
            </a:r>
            <a:r>
              <a:rPr lang="en-GB" dirty="0" err="1" smtClean="0"/>
              <a:t>Sabic</a:t>
            </a:r>
            <a:r>
              <a:rPr lang="en-GB" dirty="0" smtClean="0"/>
              <a:t>, R. Santa and O. </a:t>
            </a:r>
            <a:r>
              <a:rPr lang="en-GB" dirty="0" err="1" smtClean="0"/>
              <a:t>Sarbu</a:t>
            </a:r>
            <a:r>
              <a:rPr lang="en-GB" dirty="0" smtClean="0"/>
              <a:t>. (2013a</a:t>
            </a:r>
            <a:r>
              <a:rPr lang="en-GB" dirty="0"/>
              <a:t>) The Changing Meaning of ‘Quality’ in Romanian </a:t>
            </a:r>
            <a:r>
              <a:rPr lang="en-GB" dirty="0" smtClean="0"/>
              <a:t>Universities. </a:t>
            </a:r>
            <a:r>
              <a:rPr lang="en-GB" dirty="0"/>
              <a:t>UEFISCDI: Bucharest.</a:t>
            </a:r>
            <a:endParaRPr lang="en-GB" dirty="0" smtClean="0"/>
          </a:p>
          <a:p>
            <a:r>
              <a:rPr lang="en-GB" dirty="0"/>
              <a:t>Geven, K., A. </a:t>
            </a:r>
            <a:r>
              <a:rPr lang="en-GB" dirty="0" err="1"/>
              <a:t>Maricut</a:t>
            </a:r>
            <a:r>
              <a:rPr lang="en-GB" dirty="0"/>
              <a:t>, N. </a:t>
            </a:r>
            <a:r>
              <a:rPr lang="en-GB" dirty="0" err="1"/>
              <a:t>Sabic</a:t>
            </a:r>
            <a:r>
              <a:rPr lang="en-GB" dirty="0"/>
              <a:t>, R. Santa and O. </a:t>
            </a:r>
            <a:r>
              <a:rPr lang="en-GB" dirty="0" err="1"/>
              <a:t>Sarbu</a:t>
            </a:r>
            <a:r>
              <a:rPr lang="en-GB" dirty="0"/>
              <a:t>. (</a:t>
            </a:r>
            <a:r>
              <a:rPr lang="en-GB" dirty="0" smtClean="0"/>
              <a:t>2013b</a:t>
            </a:r>
            <a:r>
              <a:rPr lang="en-GB" dirty="0"/>
              <a:t>) Why do Romanian universities fail to internalize quality assurance</a:t>
            </a:r>
            <a:r>
              <a:rPr lang="en-GB" dirty="0" smtClean="0"/>
              <a:t>? UEFISCDI: Bucharest.</a:t>
            </a:r>
          </a:p>
          <a:p>
            <a:r>
              <a:rPr lang="en-GB" dirty="0"/>
              <a:t>Geven, K., A. </a:t>
            </a:r>
            <a:r>
              <a:rPr lang="en-GB" dirty="0" err="1"/>
              <a:t>Maricut</a:t>
            </a:r>
            <a:r>
              <a:rPr lang="en-GB" dirty="0"/>
              <a:t>, N. </a:t>
            </a:r>
            <a:r>
              <a:rPr lang="en-GB" dirty="0" err="1"/>
              <a:t>Sabic</a:t>
            </a:r>
            <a:r>
              <a:rPr lang="en-GB" dirty="0"/>
              <a:t>, R. Santa and O. </a:t>
            </a:r>
            <a:r>
              <a:rPr lang="en-GB" dirty="0" err="1"/>
              <a:t>Sarbu</a:t>
            </a:r>
            <a:r>
              <a:rPr lang="en-GB" dirty="0"/>
              <a:t>. (</a:t>
            </a:r>
            <a:r>
              <a:rPr lang="en-GB" dirty="0" smtClean="0"/>
              <a:t>2013c</a:t>
            </a:r>
            <a:r>
              <a:rPr lang="en-GB" dirty="0"/>
              <a:t>) Learning to </a:t>
            </a:r>
            <a:r>
              <a:rPr lang="en-GB" dirty="0" smtClean="0"/>
              <a:t>Evaluate. From </a:t>
            </a:r>
            <a:r>
              <a:rPr lang="en-GB" dirty="0"/>
              <a:t>Administrative Burden to Reflection on Education and </a:t>
            </a:r>
            <a:r>
              <a:rPr lang="en-GB" dirty="0" smtClean="0"/>
              <a:t>Research. </a:t>
            </a:r>
            <a:r>
              <a:rPr lang="en-GB" dirty="0"/>
              <a:t>UEFISCDI: Bucharest.</a:t>
            </a:r>
            <a:endParaRPr lang="en-GB" dirty="0" smtClean="0"/>
          </a:p>
          <a:p>
            <a:r>
              <a:rPr lang="en-GB" dirty="0" err="1" smtClean="0"/>
              <a:t>Lascoumes</a:t>
            </a:r>
            <a:r>
              <a:rPr lang="en-GB" dirty="0"/>
              <a:t>, P. &amp; Le </a:t>
            </a:r>
            <a:r>
              <a:rPr lang="en-GB" dirty="0" err="1"/>
              <a:t>Galès</a:t>
            </a:r>
            <a:r>
              <a:rPr lang="en-GB" dirty="0"/>
              <a:t>, P. 2007. Introduction: Understanding Public Policy through Its Instruments—From the Nature of Instruments to the Sociology of Public Policy Instrumentation. Governance: An International Journal of Policy, Administration, and Institutions, 20, 1-21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8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Panopticon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15" r="815" b="5655"/>
          <a:stretch/>
        </p:blipFill>
        <p:spPr>
          <a:xfrm>
            <a:off x="457200" y="1600201"/>
            <a:ext cx="8229600" cy="450991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49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 rot="10800000" flipV="1">
            <a:off x="5009444" y="1417638"/>
            <a:ext cx="3677356" cy="2872140"/>
          </a:xfrm>
        </p:spPr>
        <p:txBody>
          <a:bodyPr/>
          <a:lstStyle/>
          <a:p>
            <a:r>
              <a:rPr lang="en-US" dirty="0" err="1" smtClean="0"/>
              <a:t>Panopticon</a:t>
            </a:r>
            <a:endParaRPr lang="en-US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2"/>
          <a:srcRect l="3120" r="3120"/>
          <a:stretch>
            <a:fillRect/>
          </a:stretch>
        </p:blipFill>
        <p:spPr>
          <a:xfrm>
            <a:off x="183444" y="274638"/>
            <a:ext cx="4388556" cy="624082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4</a:t>
            </a:fld>
            <a:r>
              <a:rPr lang="en-US" smtClean="0"/>
              <a:t>/19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6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2288" y="5339469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en-US" sz="3500" dirty="0" err="1" smtClean="0"/>
              <a:t>Panopticon</a:t>
            </a:r>
            <a:endParaRPr lang="en-US" sz="3500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-16667" r="-16667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5</a:t>
            </a:fld>
            <a:r>
              <a:rPr lang="en-US" smtClean="0"/>
              <a:t>/19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7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437444"/>
            <a:ext cx="8229600" cy="56887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i="1" dirty="0"/>
              <a:t>“In this central tower, the director may spy on all the employees that he has under his orders: nurses, doctors, foremen, teachers, warders; he will be able to judge them continuously, alter their behaviour, impose upon them the methods he thinks best; and it will even be possible to observe the director himself</a:t>
            </a:r>
            <a:r>
              <a:rPr lang="en-GB" i="1" dirty="0" smtClean="0"/>
              <a:t>.” 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endParaRPr lang="en-GB" i="1" dirty="0" smtClean="0"/>
          </a:p>
          <a:p>
            <a:pPr marL="0" indent="0">
              <a:buNone/>
            </a:pPr>
            <a:endParaRPr lang="en-GB" i="1" dirty="0"/>
          </a:p>
          <a:p>
            <a:pPr marL="0" indent="0" algn="r">
              <a:buNone/>
            </a:pPr>
            <a:r>
              <a:rPr lang="en-GB" i="1" dirty="0" smtClean="0"/>
              <a:t>(Foucault, D</a:t>
            </a:r>
            <a:r>
              <a:rPr lang="en-GB" i="1" dirty="0"/>
              <a:t>&amp;P, </a:t>
            </a:r>
            <a:r>
              <a:rPr lang="en-GB" i="1" dirty="0" smtClean="0"/>
              <a:t>p. 204</a:t>
            </a:r>
            <a:r>
              <a:rPr lang="en-GB" i="1" dirty="0"/>
              <a:t>)</a:t>
            </a:r>
            <a:endParaRPr lang="en-US" i="1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7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Tales from the Golden 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7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17846" b="178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252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Research Design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Meaning of ‘Quality’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Internalisation</a:t>
            </a:r>
            <a:r>
              <a:rPr lang="en-US" dirty="0" smtClean="0"/>
              <a:t> of Quality Assurance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Recommendations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37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Team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334161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30824-E35E-0A49-976C-C6AD0B3F07D1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 descr="norbert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637" y="4787160"/>
            <a:ext cx="1259772" cy="1569190"/>
          </a:xfrm>
          <a:prstGeom prst="rect">
            <a:avLst/>
          </a:prstGeom>
          <a:ln w="28575" cmpd="sng">
            <a:solidFill>
              <a:srgbClr val="984807"/>
            </a:solidFill>
          </a:ln>
        </p:spPr>
      </p:pic>
      <p:pic>
        <p:nvPicPr>
          <p:cNvPr id="8" name="Picture 7" descr="ECER-1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523" y="2686220"/>
            <a:ext cx="1155671" cy="1418638"/>
          </a:xfrm>
          <a:prstGeom prst="rect">
            <a:avLst/>
          </a:prstGeom>
          <a:ln w="28575" cmpd="sng">
            <a:solidFill>
              <a:srgbClr val="984807"/>
            </a:solidFill>
          </a:ln>
        </p:spPr>
      </p:pic>
      <p:pic>
        <p:nvPicPr>
          <p:cNvPr id="3" name="Picture 2" descr="oana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09" y="2686220"/>
            <a:ext cx="1272300" cy="1696400"/>
          </a:xfrm>
          <a:prstGeom prst="rect">
            <a:avLst/>
          </a:prstGeom>
          <a:ln w="28575" cmpd="sng">
            <a:solidFill>
              <a:srgbClr val="984807"/>
            </a:solidFill>
          </a:ln>
        </p:spPr>
      </p:pic>
      <p:pic>
        <p:nvPicPr>
          <p:cNvPr id="6" name="Picture 5" descr="robi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321" y="4925830"/>
            <a:ext cx="1173220" cy="1598649"/>
          </a:xfrm>
          <a:prstGeom prst="rect">
            <a:avLst/>
          </a:prstGeom>
          <a:ln w="28575" cmpd="sng">
            <a:solidFill>
              <a:srgbClr val="984807"/>
            </a:solidFill>
          </a:ln>
        </p:spPr>
      </p:pic>
      <p:pic>
        <p:nvPicPr>
          <p:cNvPr id="9" name="Picture 8" descr="koen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726" y="2681513"/>
            <a:ext cx="1219786" cy="1701107"/>
          </a:xfrm>
          <a:prstGeom prst="rect">
            <a:avLst/>
          </a:prstGeom>
          <a:ln w="28575" cmpd="sng">
            <a:solidFill>
              <a:srgbClr val="984807"/>
            </a:solidFill>
          </a:ln>
        </p:spPr>
      </p:pic>
    </p:spTree>
    <p:extLst>
      <p:ext uri="{BB962C8B-B14F-4D97-AF65-F5344CB8AC3E}">
        <p14:creationId xmlns:p14="http://schemas.microsoft.com/office/powerpoint/2010/main" val="114701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3378</TotalTime>
  <Words>977</Words>
  <Application>Microsoft Office PowerPoint</Application>
  <PresentationFormat>On-screen Show (4:3)</PresentationFormat>
  <Paragraphs>158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Learning to Evaluate</vt:lpstr>
      <vt:lpstr>Main Message</vt:lpstr>
      <vt:lpstr>Panopticon</vt:lpstr>
      <vt:lpstr>Panopticon</vt:lpstr>
      <vt:lpstr>Panopticon</vt:lpstr>
      <vt:lpstr>PowerPoint Presentation</vt:lpstr>
      <vt:lpstr>Tales from the Golden Age</vt:lpstr>
      <vt:lpstr>Structure</vt:lpstr>
      <vt:lpstr>Research Team</vt:lpstr>
      <vt:lpstr>Questions</vt:lpstr>
      <vt:lpstr>Research Design</vt:lpstr>
      <vt:lpstr>Universities</vt:lpstr>
      <vt:lpstr>Quality means scoring high in evaluations.  </vt:lpstr>
      <vt:lpstr>Levels of Discourse</vt:lpstr>
      <vt:lpstr>Types of Evaluation</vt:lpstr>
      <vt:lpstr>PowerPoint Presentation</vt:lpstr>
      <vt:lpstr>Five Hypotheses</vt:lpstr>
      <vt:lpstr>Corroborated?</vt:lpstr>
      <vt:lpstr>Recommendations</vt:lpstr>
      <vt:lpstr>Three recommendations</vt:lpstr>
      <vt:lpstr>National Policy-Makers</vt:lpstr>
      <vt:lpstr>Universities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to Evaluate</dc:title>
  <dc:creator>Koen Geven</dc:creator>
  <cp:lastModifiedBy>Irina Geanta</cp:lastModifiedBy>
  <cp:revision>32</cp:revision>
  <dcterms:created xsi:type="dcterms:W3CDTF">2013-10-27T08:24:44Z</dcterms:created>
  <dcterms:modified xsi:type="dcterms:W3CDTF">2013-11-01T06:28:00Z</dcterms:modified>
</cp:coreProperties>
</file>